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1" r:id="rId3"/>
  </p:sldIdLst>
  <p:sldSz cx="10440988" cy="7200900"/>
  <p:notesSz cx="7099300" cy="10234613"/>
  <p:defaultTextStyle>
    <a:defPPr>
      <a:defRPr lang="ja-JP"/>
    </a:defPPr>
    <a:lvl1pPr marL="0" algn="l" defTabSz="1008035" rtl="0" eaLnBrk="1" latinLnBrk="0" hangingPunct="1">
      <a:defRPr kumimoji="1" sz="2000" kern="1200">
        <a:solidFill>
          <a:schemeClr val="tx1"/>
        </a:solidFill>
        <a:latin typeface="+mn-lt"/>
        <a:ea typeface="+mn-ea"/>
        <a:cs typeface="+mn-cs"/>
      </a:defRPr>
    </a:lvl1pPr>
    <a:lvl2pPr marL="504017" algn="l" defTabSz="1008035" rtl="0" eaLnBrk="1" latinLnBrk="0" hangingPunct="1">
      <a:defRPr kumimoji="1" sz="2000" kern="1200">
        <a:solidFill>
          <a:schemeClr val="tx1"/>
        </a:solidFill>
        <a:latin typeface="+mn-lt"/>
        <a:ea typeface="+mn-ea"/>
        <a:cs typeface="+mn-cs"/>
      </a:defRPr>
    </a:lvl2pPr>
    <a:lvl3pPr marL="1008035" algn="l" defTabSz="1008035" rtl="0" eaLnBrk="1" latinLnBrk="0" hangingPunct="1">
      <a:defRPr kumimoji="1" sz="2000" kern="1200">
        <a:solidFill>
          <a:schemeClr val="tx1"/>
        </a:solidFill>
        <a:latin typeface="+mn-lt"/>
        <a:ea typeface="+mn-ea"/>
        <a:cs typeface="+mn-cs"/>
      </a:defRPr>
    </a:lvl3pPr>
    <a:lvl4pPr marL="1512052" algn="l" defTabSz="1008035" rtl="0" eaLnBrk="1" latinLnBrk="0" hangingPunct="1">
      <a:defRPr kumimoji="1" sz="2000" kern="1200">
        <a:solidFill>
          <a:schemeClr val="tx1"/>
        </a:solidFill>
        <a:latin typeface="+mn-lt"/>
        <a:ea typeface="+mn-ea"/>
        <a:cs typeface="+mn-cs"/>
      </a:defRPr>
    </a:lvl4pPr>
    <a:lvl5pPr marL="2016069" algn="l" defTabSz="1008035" rtl="0" eaLnBrk="1" latinLnBrk="0" hangingPunct="1">
      <a:defRPr kumimoji="1" sz="2000" kern="1200">
        <a:solidFill>
          <a:schemeClr val="tx1"/>
        </a:solidFill>
        <a:latin typeface="+mn-lt"/>
        <a:ea typeface="+mn-ea"/>
        <a:cs typeface="+mn-cs"/>
      </a:defRPr>
    </a:lvl5pPr>
    <a:lvl6pPr marL="2520086" algn="l" defTabSz="1008035" rtl="0" eaLnBrk="1" latinLnBrk="0" hangingPunct="1">
      <a:defRPr kumimoji="1" sz="2000" kern="1200">
        <a:solidFill>
          <a:schemeClr val="tx1"/>
        </a:solidFill>
        <a:latin typeface="+mn-lt"/>
        <a:ea typeface="+mn-ea"/>
        <a:cs typeface="+mn-cs"/>
      </a:defRPr>
    </a:lvl6pPr>
    <a:lvl7pPr marL="3024104" algn="l" defTabSz="1008035" rtl="0" eaLnBrk="1" latinLnBrk="0" hangingPunct="1">
      <a:defRPr kumimoji="1" sz="2000" kern="1200">
        <a:solidFill>
          <a:schemeClr val="tx1"/>
        </a:solidFill>
        <a:latin typeface="+mn-lt"/>
        <a:ea typeface="+mn-ea"/>
        <a:cs typeface="+mn-cs"/>
      </a:defRPr>
    </a:lvl7pPr>
    <a:lvl8pPr marL="3528121" algn="l" defTabSz="1008035" rtl="0" eaLnBrk="1" latinLnBrk="0" hangingPunct="1">
      <a:defRPr kumimoji="1" sz="2000" kern="1200">
        <a:solidFill>
          <a:schemeClr val="tx1"/>
        </a:solidFill>
        <a:latin typeface="+mn-lt"/>
        <a:ea typeface="+mn-ea"/>
        <a:cs typeface="+mn-cs"/>
      </a:defRPr>
    </a:lvl8pPr>
    <a:lvl9pPr marL="4032138" algn="l" defTabSz="1008035"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FA4"/>
    <a:srgbClr val="CCFF33"/>
    <a:srgbClr val="E58709"/>
    <a:srgbClr val="FF99FF"/>
    <a:srgbClr val="FF5050"/>
    <a:srgbClr val="99FF99"/>
    <a:srgbClr val="FFFF66"/>
    <a:srgbClr val="99FFCC"/>
    <a:srgbClr val="FF99CC"/>
    <a:srgbClr val="3482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97971" autoAdjust="0"/>
  </p:normalViewPr>
  <p:slideViewPr>
    <p:cSldViewPr>
      <p:cViewPr>
        <p:scale>
          <a:sx n="90" d="100"/>
          <a:sy n="90" d="100"/>
        </p:scale>
        <p:origin x="-1212" y="-372"/>
      </p:cViewPr>
      <p:guideLst>
        <p:guide orient="horz" pos="2268"/>
        <p:guide pos="3289"/>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0"/>
            <a:ext cx="3076575" cy="511175"/>
          </a:xfrm>
          <a:prstGeom prst="rect">
            <a:avLst/>
          </a:prstGeom>
        </p:spPr>
        <p:txBody>
          <a:bodyPr vert="horz" lIns="91263" tIns="45632" rIns="91263" bIns="45632" rtlCol="0"/>
          <a:lstStyle>
            <a:lvl1pPr algn="l">
              <a:defRPr sz="1100"/>
            </a:lvl1pPr>
          </a:lstStyle>
          <a:p>
            <a:endParaRPr kumimoji="1" lang="ja-JP" altLang="en-US"/>
          </a:p>
        </p:txBody>
      </p:sp>
      <p:sp>
        <p:nvSpPr>
          <p:cNvPr id="3" name="日付プレースホルダー 2"/>
          <p:cNvSpPr>
            <a:spLocks noGrp="1"/>
          </p:cNvSpPr>
          <p:nvPr>
            <p:ph type="dt" idx="1"/>
          </p:nvPr>
        </p:nvSpPr>
        <p:spPr>
          <a:xfrm>
            <a:off x="4021151" y="0"/>
            <a:ext cx="3076575" cy="511175"/>
          </a:xfrm>
          <a:prstGeom prst="rect">
            <a:avLst/>
          </a:prstGeom>
        </p:spPr>
        <p:txBody>
          <a:bodyPr vert="horz" lIns="91263" tIns="45632" rIns="91263" bIns="45632" rtlCol="0"/>
          <a:lstStyle>
            <a:lvl1pPr algn="r">
              <a:defRPr sz="1100"/>
            </a:lvl1pPr>
          </a:lstStyle>
          <a:p>
            <a:fld id="{AA50C3CE-FC85-44A5-96A0-DBA103FE67D5}" type="datetimeFigureOut">
              <a:rPr kumimoji="1" lang="ja-JP" altLang="en-US" smtClean="0"/>
              <a:t>2016/3/28</a:t>
            </a:fld>
            <a:endParaRPr kumimoji="1" lang="ja-JP" altLang="en-US"/>
          </a:p>
        </p:txBody>
      </p:sp>
      <p:sp>
        <p:nvSpPr>
          <p:cNvPr id="4" name="スライド イメージ プレースホルダー 3"/>
          <p:cNvSpPr>
            <a:spLocks noGrp="1" noRot="1" noChangeAspect="1"/>
          </p:cNvSpPr>
          <p:nvPr>
            <p:ph type="sldImg" idx="2"/>
          </p:nvPr>
        </p:nvSpPr>
        <p:spPr>
          <a:xfrm>
            <a:off x="768350" y="768350"/>
            <a:ext cx="5562600" cy="3836988"/>
          </a:xfrm>
          <a:prstGeom prst="rect">
            <a:avLst/>
          </a:prstGeom>
          <a:noFill/>
          <a:ln w="12700">
            <a:solidFill>
              <a:prstClr val="black"/>
            </a:solidFill>
          </a:ln>
        </p:spPr>
        <p:txBody>
          <a:bodyPr vert="horz" lIns="91263" tIns="45632" rIns="91263" bIns="45632" rtlCol="0" anchor="ctr"/>
          <a:lstStyle/>
          <a:p>
            <a:endParaRPr lang="ja-JP" altLang="en-US"/>
          </a:p>
        </p:txBody>
      </p:sp>
      <p:sp>
        <p:nvSpPr>
          <p:cNvPr id="5" name="ノート プレースホルダー 4"/>
          <p:cNvSpPr>
            <a:spLocks noGrp="1"/>
          </p:cNvSpPr>
          <p:nvPr>
            <p:ph type="body" sz="quarter" idx="3"/>
          </p:nvPr>
        </p:nvSpPr>
        <p:spPr>
          <a:xfrm>
            <a:off x="709626" y="4860925"/>
            <a:ext cx="5680075" cy="4605338"/>
          </a:xfrm>
          <a:prstGeom prst="rect">
            <a:avLst/>
          </a:prstGeom>
        </p:spPr>
        <p:txBody>
          <a:bodyPr vert="horz" lIns="91263" tIns="45632" rIns="91263" bIns="4563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3" y="9721854"/>
            <a:ext cx="3076575" cy="511175"/>
          </a:xfrm>
          <a:prstGeom prst="rect">
            <a:avLst/>
          </a:prstGeom>
        </p:spPr>
        <p:txBody>
          <a:bodyPr vert="horz" lIns="91263" tIns="45632" rIns="91263" bIns="4563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4021151" y="9721854"/>
            <a:ext cx="3076575" cy="511175"/>
          </a:xfrm>
          <a:prstGeom prst="rect">
            <a:avLst/>
          </a:prstGeom>
        </p:spPr>
        <p:txBody>
          <a:bodyPr vert="horz" lIns="91263" tIns="45632" rIns="91263" bIns="45632" rtlCol="0" anchor="b"/>
          <a:lstStyle>
            <a:lvl1pPr algn="r">
              <a:defRPr sz="1100"/>
            </a:lvl1pPr>
          </a:lstStyle>
          <a:p>
            <a:fld id="{1C26D3C5-E924-44BF-849F-0C058EE5F86D}" type="slidenum">
              <a:rPr kumimoji="1" lang="ja-JP" altLang="en-US" smtClean="0"/>
              <a:t>‹#›</a:t>
            </a:fld>
            <a:endParaRPr kumimoji="1" lang="ja-JP" altLang="en-US"/>
          </a:p>
        </p:txBody>
      </p:sp>
    </p:spTree>
    <p:extLst>
      <p:ext uri="{BB962C8B-B14F-4D97-AF65-F5344CB8AC3E}">
        <p14:creationId xmlns:p14="http://schemas.microsoft.com/office/powerpoint/2010/main" val="109199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26D3C5-E924-44BF-849F-0C058EE5F86D}" type="slidenum">
              <a:rPr kumimoji="1" lang="ja-JP" altLang="en-US" smtClean="0"/>
              <a:t>1</a:t>
            </a:fld>
            <a:endParaRPr kumimoji="1" lang="ja-JP" altLang="en-US"/>
          </a:p>
        </p:txBody>
      </p:sp>
    </p:spTree>
    <p:extLst>
      <p:ext uri="{BB962C8B-B14F-4D97-AF65-F5344CB8AC3E}">
        <p14:creationId xmlns:p14="http://schemas.microsoft.com/office/powerpoint/2010/main" val="734561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26D3C5-E924-44BF-849F-0C058EE5F86D}" type="slidenum">
              <a:rPr kumimoji="1" lang="ja-JP" altLang="en-US" smtClean="0"/>
              <a:t>2</a:t>
            </a:fld>
            <a:endParaRPr kumimoji="1" lang="ja-JP" altLang="en-US"/>
          </a:p>
        </p:txBody>
      </p:sp>
    </p:spTree>
    <p:extLst>
      <p:ext uri="{BB962C8B-B14F-4D97-AF65-F5344CB8AC3E}">
        <p14:creationId xmlns:p14="http://schemas.microsoft.com/office/powerpoint/2010/main" val="2648478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236947"/>
            <a:ext cx="8874840" cy="1543526"/>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66148" y="4080510"/>
            <a:ext cx="7308692" cy="1840230"/>
          </a:xfrm>
        </p:spPr>
        <p:txBody>
          <a:bodyPr/>
          <a:lstStyle>
            <a:lvl1pPr marL="0" indent="0" algn="ctr">
              <a:buNone/>
              <a:defRPr>
                <a:solidFill>
                  <a:schemeClr val="tx1">
                    <a:tint val="75000"/>
                  </a:schemeClr>
                </a:solidFill>
              </a:defRPr>
            </a:lvl1pPr>
            <a:lvl2pPr marL="504017" indent="0" algn="ctr">
              <a:buNone/>
              <a:defRPr>
                <a:solidFill>
                  <a:schemeClr val="tx1">
                    <a:tint val="75000"/>
                  </a:schemeClr>
                </a:solidFill>
              </a:defRPr>
            </a:lvl2pPr>
            <a:lvl3pPr marL="1008035" indent="0" algn="ctr">
              <a:buNone/>
              <a:defRPr>
                <a:solidFill>
                  <a:schemeClr val="tx1">
                    <a:tint val="75000"/>
                  </a:schemeClr>
                </a:solidFill>
              </a:defRPr>
            </a:lvl3pPr>
            <a:lvl4pPr marL="1512052" indent="0" algn="ctr">
              <a:buNone/>
              <a:defRPr>
                <a:solidFill>
                  <a:schemeClr val="tx1">
                    <a:tint val="75000"/>
                  </a:schemeClr>
                </a:solidFill>
              </a:defRPr>
            </a:lvl4pPr>
            <a:lvl5pPr marL="2016069" indent="0" algn="ctr">
              <a:buNone/>
              <a:defRPr>
                <a:solidFill>
                  <a:schemeClr val="tx1">
                    <a:tint val="75000"/>
                  </a:schemeClr>
                </a:solidFill>
              </a:defRPr>
            </a:lvl5pPr>
            <a:lvl6pPr marL="2520086" indent="0" algn="ctr">
              <a:buNone/>
              <a:defRPr>
                <a:solidFill>
                  <a:schemeClr val="tx1">
                    <a:tint val="75000"/>
                  </a:schemeClr>
                </a:solidFill>
              </a:defRPr>
            </a:lvl6pPr>
            <a:lvl7pPr marL="3024104" indent="0" algn="ctr">
              <a:buNone/>
              <a:defRPr>
                <a:solidFill>
                  <a:schemeClr val="tx1">
                    <a:tint val="75000"/>
                  </a:schemeClr>
                </a:solidFill>
              </a:defRPr>
            </a:lvl7pPr>
            <a:lvl8pPr marL="3528121" indent="0" algn="ctr">
              <a:buNone/>
              <a:defRPr>
                <a:solidFill>
                  <a:schemeClr val="tx1">
                    <a:tint val="75000"/>
                  </a:schemeClr>
                </a:solidFill>
              </a:defRPr>
            </a:lvl8pPr>
            <a:lvl9pPr marL="403213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69716" y="288371"/>
            <a:ext cx="2349222" cy="6144101"/>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22050" y="288371"/>
            <a:ext cx="6873650" cy="6144101"/>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4766" y="4627245"/>
            <a:ext cx="8874840" cy="1430179"/>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24766" y="3052049"/>
            <a:ext cx="8874840" cy="1575196"/>
          </a:xfrm>
        </p:spPr>
        <p:txBody>
          <a:bodyPr anchor="b"/>
          <a:lstStyle>
            <a:lvl1pPr marL="0" indent="0">
              <a:buNone/>
              <a:defRPr sz="2200">
                <a:solidFill>
                  <a:schemeClr val="tx1">
                    <a:tint val="75000"/>
                  </a:schemeClr>
                </a:solidFill>
              </a:defRPr>
            </a:lvl1pPr>
            <a:lvl2pPr marL="504017" indent="0">
              <a:buNone/>
              <a:defRPr sz="2000">
                <a:solidFill>
                  <a:schemeClr val="tx1">
                    <a:tint val="75000"/>
                  </a:schemeClr>
                </a:solidFill>
              </a:defRPr>
            </a:lvl2pPr>
            <a:lvl3pPr marL="1008035" indent="0">
              <a:buNone/>
              <a:defRPr sz="1800">
                <a:solidFill>
                  <a:schemeClr val="tx1">
                    <a:tint val="75000"/>
                  </a:schemeClr>
                </a:solidFill>
              </a:defRPr>
            </a:lvl3pPr>
            <a:lvl4pPr marL="1512052" indent="0">
              <a:buNone/>
              <a:defRPr sz="1500">
                <a:solidFill>
                  <a:schemeClr val="tx1">
                    <a:tint val="75000"/>
                  </a:schemeClr>
                </a:solidFill>
              </a:defRPr>
            </a:lvl4pPr>
            <a:lvl5pPr marL="2016069" indent="0">
              <a:buNone/>
              <a:defRPr sz="1500">
                <a:solidFill>
                  <a:schemeClr val="tx1">
                    <a:tint val="75000"/>
                  </a:schemeClr>
                </a:solidFill>
              </a:defRPr>
            </a:lvl5pPr>
            <a:lvl6pPr marL="2520086" indent="0">
              <a:buNone/>
              <a:defRPr sz="1500">
                <a:solidFill>
                  <a:schemeClr val="tx1">
                    <a:tint val="75000"/>
                  </a:schemeClr>
                </a:solidFill>
              </a:defRPr>
            </a:lvl6pPr>
            <a:lvl7pPr marL="3024104" indent="0">
              <a:buNone/>
              <a:defRPr sz="1500">
                <a:solidFill>
                  <a:schemeClr val="tx1">
                    <a:tint val="75000"/>
                  </a:schemeClr>
                </a:solidFill>
              </a:defRPr>
            </a:lvl7pPr>
            <a:lvl8pPr marL="3528121" indent="0">
              <a:buNone/>
              <a:defRPr sz="1500">
                <a:solidFill>
                  <a:schemeClr val="tx1">
                    <a:tint val="75000"/>
                  </a:schemeClr>
                </a:solidFill>
              </a:defRPr>
            </a:lvl8pPr>
            <a:lvl9pPr marL="4032138"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22050" y="1680211"/>
            <a:ext cx="4611436"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307502" y="1680211"/>
            <a:ext cx="4611436"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22049" y="1611869"/>
            <a:ext cx="4613250" cy="671750"/>
          </a:xfrm>
        </p:spPr>
        <p:txBody>
          <a:bodyPr anchor="b"/>
          <a:lstStyle>
            <a:lvl1pPr marL="0" indent="0">
              <a:buNone/>
              <a:defRPr sz="2600" b="1"/>
            </a:lvl1pPr>
            <a:lvl2pPr marL="504017" indent="0">
              <a:buNone/>
              <a:defRPr sz="2200" b="1"/>
            </a:lvl2pPr>
            <a:lvl3pPr marL="1008035" indent="0">
              <a:buNone/>
              <a:defRPr sz="2000" b="1"/>
            </a:lvl3pPr>
            <a:lvl4pPr marL="1512052" indent="0">
              <a:buNone/>
              <a:defRPr sz="1800" b="1"/>
            </a:lvl4pPr>
            <a:lvl5pPr marL="2016069" indent="0">
              <a:buNone/>
              <a:defRPr sz="1800" b="1"/>
            </a:lvl5pPr>
            <a:lvl6pPr marL="2520086" indent="0">
              <a:buNone/>
              <a:defRPr sz="1800" b="1"/>
            </a:lvl6pPr>
            <a:lvl7pPr marL="3024104" indent="0">
              <a:buNone/>
              <a:defRPr sz="1800" b="1"/>
            </a:lvl7pPr>
            <a:lvl8pPr marL="3528121" indent="0">
              <a:buNone/>
              <a:defRPr sz="1800" b="1"/>
            </a:lvl8pPr>
            <a:lvl9pPr marL="4032138"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22049" y="2283619"/>
            <a:ext cx="4613250" cy="4148852"/>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303877" y="1611869"/>
            <a:ext cx="4615062" cy="671750"/>
          </a:xfrm>
        </p:spPr>
        <p:txBody>
          <a:bodyPr anchor="b"/>
          <a:lstStyle>
            <a:lvl1pPr marL="0" indent="0">
              <a:buNone/>
              <a:defRPr sz="2600" b="1"/>
            </a:lvl1pPr>
            <a:lvl2pPr marL="504017" indent="0">
              <a:buNone/>
              <a:defRPr sz="2200" b="1"/>
            </a:lvl2pPr>
            <a:lvl3pPr marL="1008035" indent="0">
              <a:buNone/>
              <a:defRPr sz="2000" b="1"/>
            </a:lvl3pPr>
            <a:lvl4pPr marL="1512052" indent="0">
              <a:buNone/>
              <a:defRPr sz="1800" b="1"/>
            </a:lvl4pPr>
            <a:lvl5pPr marL="2016069" indent="0">
              <a:buNone/>
              <a:defRPr sz="1800" b="1"/>
            </a:lvl5pPr>
            <a:lvl6pPr marL="2520086" indent="0">
              <a:buNone/>
              <a:defRPr sz="1800" b="1"/>
            </a:lvl6pPr>
            <a:lvl7pPr marL="3024104" indent="0">
              <a:buNone/>
              <a:defRPr sz="1800" b="1"/>
            </a:lvl7pPr>
            <a:lvl8pPr marL="3528121" indent="0">
              <a:buNone/>
              <a:defRPr sz="1800" b="1"/>
            </a:lvl8pPr>
            <a:lvl9pPr marL="4032138"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303877" y="2283619"/>
            <a:ext cx="4615062" cy="4148852"/>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050" y="286702"/>
            <a:ext cx="3435013" cy="1220153"/>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082136" y="286703"/>
            <a:ext cx="5836802"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22050" y="1506856"/>
            <a:ext cx="3435013" cy="4925616"/>
          </a:xfrm>
        </p:spPr>
        <p:txBody>
          <a:bodyPr/>
          <a:lstStyle>
            <a:lvl1pPr marL="0" indent="0">
              <a:buNone/>
              <a:defRPr sz="1500"/>
            </a:lvl1pPr>
            <a:lvl2pPr marL="504017" indent="0">
              <a:buNone/>
              <a:defRPr sz="1300"/>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46507" y="5040630"/>
            <a:ext cx="6264593" cy="595075"/>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46507" y="643414"/>
            <a:ext cx="6264593" cy="4320540"/>
          </a:xfrm>
        </p:spPr>
        <p:txBody>
          <a:bodyPr/>
          <a:lstStyle>
            <a:lvl1pPr marL="0" indent="0">
              <a:buNone/>
              <a:defRPr sz="3500"/>
            </a:lvl1pPr>
            <a:lvl2pPr marL="504017" indent="0">
              <a:buNone/>
              <a:defRPr sz="3100"/>
            </a:lvl2pPr>
            <a:lvl3pPr marL="1008035" indent="0">
              <a:buNone/>
              <a:defRPr sz="2600"/>
            </a:lvl3pPr>
            <a:lvl4pPr marL="1512052" indent="0">
              <a:buNone/>
              <a:defRPr sz="2200"/>
            </a:lvl4pPr>
            <a:lvl5pPr marL="2016069" indent="0">
              <a:buNone/>
              <a:defRPr sz="2200"/>
            </a:lvl5pPr>
            <a:lvl6pPr marL="2520086" indent="0">
              <a:buNone/>
              <a:defRPr sz="2200"/>
            </a:lvl6pPr>
            <a:lvl7pPr marL="3024104" indent="0">
              <a:buNone/>
              <a:defRPr sz="2200"/>
            </a:lvl7pPr>
            <a:lvl8pPr marL="3528121" indent="0">
              <a:buNone/>
              <a:defRPr sz="2200"/>
            </a:lvl8pPr>
            <a:lvl9pPr marL="4032138" indent="0">
              <a:buNone/>
              <a:defRPr sz="2200"/>
            </a:lvl9pPr>
          </a:lstStyle>
          <a:p>
            <a:endParaRPr kumimoji="1" lang="ja-JP" altLang="en-US"/>
          </a:p>
        </p:txBody>
      </p:sp>
      <p:sp>
        <p:nvSpPr>
          <p:cNvPr id="4" name="テキスト プレースホルダ 3"/>
          <p:cNvSpPr>
            <a:spLocks noGrp="1"/>
          </p:cNvSpPr>
          <p:nvPr>
            <p:ph type="body" sz="half" idx="2"/>
          </p:nvPr>
        </p:nvSpPr>
        <p:spPr>
          <a:xfrm>
            <a:off x="2046507" y="5635705"/>
            <a:ext cx="6264593" cy="845105"/>
          </a:xfrm>
        </p:spPr>
        <p:txBody>
          <a:bodyPr/>
          <a:lstStyle>
            <a:lvl1pPr marL="0" indent="0">
              <a:buNone/>
              <a:defRPr sz="1500"/>
            </a:lvl1pPr>
            <a:lvl2pPr marL="504017" indent="0">
              <a:buNone/>
              <a:defRPr sz="1300"/>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22050" y="288370"/>
            <a:ext cx="9396889" cy="1200150"/>
          </a:xfrm>
          <a:prstGeom prst="rect">
            <a:avLst/>
          </a:prstGeom>
        </p:spPr>
        <p:txBody>
          <a:bodyPr vert="horz" lIns="100803" tIns="50402" rIns="100803" bIns="5040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22050" y="1680211"/>
            <a:ext cx="9396889" cy="4752261"/>
          </a:xfrm>
          <a:prstGeom prst="rect">
            <a:avLst/>
          </a:prstGeom>
        </p:spPr>
        <p:txBody>
          <a:bodyPr vert="horz" lIns="100803" tIns="50402" rIns="100803" bIns="5040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22049" y="6674168"/>
            <a:ext cx="2436231" cy="383381"/>
          </a:xfrm>
          <a:prstGeom prst="rect">
            <a:avLst/>
          </a:prstGeom>
        </p:spPr>
        <p:txBody>
          <a:bodyPr vert="horz" lIns="100803" tIns="50402" rIns="100803" bIns="50402" rtlCol="0" anchor="ctr"/>
          <a:lstStyle>
            <a:lvl1pPr algn="l">
              <a:defRPr sz="1300">
                <a:solidFill>
                  <a:schemeClr val="tx1">
                    <a:tint val="75000"/>
                  </a:schemeClr>
                </a:solidFill>
              </a:defRPr>
            </a:lvl1pPr>
          </a:lstStyle>
          <a:p>
            <a:fld id="{E90ED720-0104-4369-84BC-D37694168613}" type="datetimeFigureOut">
              <a:rPr kumimoji="1" lang="ja-JP" altLang="en-US" smtClean="0"/>
              <a:pPr/>
              <a:t>2016/3/28</a:t>
            </a:fld>
            <a:endParaRPr kumimoji="1" lang="ja-JP" altLang="en-US"/>
          </a:p>
        </p:txBody>
      </p:sp>
      <p:sp>
        <p:nvSpPr>
          <p:cNvPr id="5" name="フッター プレースホルダ 4"/>
          <p:cNvSpPr>
            <a:spLocks noGrp="1"/>
          </p:cNvSpPr>
          <p:nvPr>
            <p:ph type="ftr" sz="quarter" idx="3"/>
          </p:nvPr>
        </p:nvSpPr>
        <p:spPr>
          <a:xfrm>
            <a:off x="3567338" y="6674168"/>
            <a:ext cx="3306313" cy="383381"/>
          </a:xfrm>
          <a:prstGeom prst="rect">
            <a:avLst/>
          </a:prstGeom>
        </p:spPr>
        <p:txBody>
          <a:bodyPr vert="horz" lIns="100803" tIns="50402" rIns="100803" bIns="50402"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482708" y="6674168"/>
            <a:ext cx="2436231" cy="383381"/>
          </a:xfrm>
          <a:prstGeom prst="rect">
            <a:avLst/>
          </a:prstGeom>
        </p:spPr>
        <p:txBody>
          <a:bodyPr vert="horz" lIns="100803" tIns="50402" rIns="100803" bIns="50402" rtlCol="0" anchor="ctr"/>
          <a:lstStyle>
            <a:lvl1pPr algn="r">
              <a:defRPr sz="13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8035" rtl="0" eaLnBrk="1" latinLnBrk="0" hangingPunct="1">
        <a:spcBef>
          <a:spcPct val="0"/>
        </a:spcBef>
        <a:buNone/>
        <a:defRPr kumimoji="1" sz="4900" kern="1200">
          <a:solidFill>
            <a:schemeClr val="tx1"/>
          </a:solidFill>
          <a:latin typeface="+mj-lt"/>
          <a:ea typeface="+mj-ea"/>
          <a:cs typeface="+mj-cs"/>
        </a:defRPr>
      </a:lvl1pPr>
    </p:titleStyle>
    <p:bodyStyle>
      <a:lvl1pPr marL="378013" indent="-378013" algn="l" defTabSz="1008035"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9028" indent="-315011" algn="l" defTabSz="1008035"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60043" indent="-252009" algn="l" defTabSz="1008035"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64060" indent="-252009" algn="l" defTabSz="1008035"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68078" indent="-252009" algn="l" defTabSz="1008035"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72095" indent="-252009" algn="l" defTabSz="1008035"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8035" rtl="0" eaLnBrk="1" latinLnBrk="0" hangingPunct="1">
        <a:defRPr kumimoji="1" sz="2000" kern="1200">
          <a:solidFill>
            <a:schemeClr val="tx1"/>
          </a:solidFill>
          <a:latin typeface="+mn-lt"/>
          <a:ea typeface="+mn-ea"/>
          <a:cs typeface="+mn-cs"/>
        </a:defRPr>
      </a:lvl1pPr>
      <a:lvl2pPr marL="504017" algn="l" defTabSz="1008035" rtl="0" eaLnBrk="1" latinLnBrk="0" hangingPunct="1">
        <a:defRPr kumimoji="1" sz="2000" kern="1200">
          <a:solidFill>
            <a:schemeClr val="tx1"/>
          </a:solidFill>
          <a:latin typeface="+mn-lt"/>
          <a:ea typeface="+mn-ea"/>
          <a:cs typeface="+mn-cs"/>
        </a:defRPr>
      </a:lvl2pPr>
      <a:lvl3pPr marL="1008035" algn="l" defTabSz="1008035" rtl="0" eaLnBrk="1" latinLnBrk="0" hangingPunct="1">
        <a:defRPr kumimoji="1" sz="2000" kern="1200">
          <a:solidFill>
            <a:schemeClr val="tx1"/>
          </a:solidFill>
          <a:latin typeface="+mn-lt"/>
          <a:ea typeface="+mn-ea"/>
          <a:cs typeface="+mn-cs"/>
        </a:defRPr>
      </a:lvl3pPr>
      <a:lvl4pPr marL="1512052" algn="l" defTabSz="1008035" rtl="0" eaLnBrk="1" latinLnBrk="0" hangingPunct="1">
        <a:defRPr kumimoji="1" sz="2000" kern="1200">
          <a:solidFill>
            <a:schemeClr val="tx1"/>
          </a:solidFill>
          <a:latin typeface="+mn-lt"/>
          <a:ea typeface="+mn-ea"/>
          <a:cs typeface="+mn-cs"/>
        </a:defRPr>
      </a:lvl4pPr>
      <a:lvl5pPr marL="2016069" algn="l" defTabSz="1008035" rtl="0" eaLnBrk="1" latinLnBrk="0" hangingPunct="1">
        <a:defRPr kumimoji="1" sz="2000" kern="1200">
          <a:solidFill>
            <a:schemeClr val="tx1"/>
          </a:solidFill>
          <a:latin typeface="+mn-lt"/>
          <a:ea typeface="+mn-ea"/>
          <a:cs typeface="+mn-cs"/>
        </a:defRPr>
      </a:lvl5pPr>
      <a:lvl6pPr marL="2520086" algn="l" defTabSz="1008035" rtl="0" eaLnBrk="1" latinLnBrk="0" hangingPunct="1">
        <a:defRPr kumimoji="1" sz="2000" kern="1200">
          <a:solidFill>
            <a:schemeClr val="tx1"/>
          </a:solidFill>
          <a:latin typeface="+mn-lt"/>
          <a:ea typeface="+mn-ea"/>
          <a:cs typeface="+mn-cs"/>
        </a:defRPr>
      </a:lvl6pPr>
      <a:lvl7pPr marL="3024104" algn="l" defTabSz="1008035" rtl="0" eaLnBrk="1" latinLnBrk="0" hangingPunct="1">
        <a:defRPr kumimoji="1" sz="2000" kern="1200">
          <a:solidFill>
            <a:schemeClr val="tx1"/>
          </a:solidFill>
          <a:latin typeface="+mn-lt"/>
          <a:ea typeface="+mn-ea"/>
          <a:cs typeface="+mn-cs"/>
        </a:defRPr>
      </a:lvl7pPr>
      <a:lvl8pPr marL="3528121" algn="l" defTabSz="1008035" rtl="0" eaLnBrk="1" latinLnBrk="0" hangingPunct="1">
        <a:defRPr kumimoji="1" sz="2000" kern="1200">
          <a:solidFill>
            <a:schemeClr val="tx1"/>
          </a:solidFill>
          <a:latin typeface="+mn-lt"/>
          <a:ea typeface="+mn-ea"/>
          <a:cs typeface="+mn-cs"/>
        </a:defRPr>
      </a:lvl8pPr>
      <a:lvl9pPr marL="4032138" algn="l" defTabSz="100803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3.jpeg"/><Relationship Id="rId12" Type="http://schemas.microsoft.com/office/2007/relationships/hdphoto" Target="../media/hdphoto3.wdp"/><Relationship Id="rId17"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hyperlink" Target="http://takahara-env.or.jp/bosyu/02_env_study.html" TargetMode="External"/><Relationship Id="rId11" Type="http://schemas.openxmlformats.org/officeDocument/2006/relationships/image" Target="../media/image5.jpeg"/><Relationship Id="rId5" Type="http://schemas.openxmlformats.org/officeDocument/2006/relationships/hyperlink" Target="http://takahara-env.or.jp/bosyu/index.html" TargetMode="External"/><Relationship Id="rId15" Type="http://schemas.openxmlformats.org/officeDocument/2006/relationships/image" Target="../media/image7.jpeg"/><Relationship Id="rId10" Type="http://schemas.microsoft.com/office/2007/relationships/hdphoto" Target="../media/hdphoto2.wdp"/><Relationship Id="rId4" Type="http://schemas.openxmlformats.org/officeDocument/2006/relationships/image" Target="../media/image2.png"/><Relationship Id="rId9" Type="http://schemas.openxmlformats.org/officeDocument/2006/relationships/image" Target="../media/image4.jpeg"/><Relationship Id="rId14" Type="http://schemas.microsoft.com/office/2007/relationships/hdphoto" Target="../media/hdphoto4.wdp"/></Relationships>
</file>

<file path=ppt/slides/_rels/slide2.xml.rels><?xml version="1.0" encoding="UTF-8" standalone="yes"?>
<Relationships xmlns="http://schemas.openxmlformats.org/package/2006/relationships"><Relationship Id="rId8" Type="http://schemas.openxmlformats.org/officeDocument/2006/relationships/hyperlink" Target="mailto:scf@forest.ocn.ne.jp" TargetMode="External"/><Relationship Id="rId13" Type="http://schemas.openxmlformats.org/officeDocument/2006/relationships/image" Target="../media/image18.jpe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6.png"/><Relationship Id="rId5" Type="http://schemas.openxmlformats.org/officeDocument/2006/relationships/image" Target="../media/image12.jpeg"/><Relationship Id="rId10" Type="http://schemas.openxmlformats.org/officeDocument/2006/relationships/image" Target="../media/image15.png"/><Relationship Id="rId4" Type="http://schemas.openxmlformats.org/officeDocument/2006/relationships/image" Target="../media/image11.png"/><Relationship Id="rId9" Type="http://schemas.openxmlformats.org/officeDocument/2006/relationships/hyperlink" Target="http://www.saga-consumersforum.or.jp/ma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p:cNvSpPr/>
          <p:nvPr/>
        </p:nvSpPr>
        <p:spPr>
          <a:xfrm>
            <a:off x="5325234" y="180261"/>
            <a:ext cx="4968552" cy="6706477"/>
          </a:xfrm>
          <a:prstGeom prst="rect">
            <a:avLst/>
          </a:prstGeom>
          <a:solidFill>
            <a:srgbClr val="CCFF33">
              <a:alpha val="44706"/>
            </a:srgb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accent5">
                  <a:lumMod val="60000"/>
                  <a:lumOff val="40000"/>
                </a:schemeClr>
              </a:solidFill>
            </a:endParaRPr>
          </a:p>
        </p:txBody>
      </p:sp>
      <p:sp>
        <p:nvSpPr>
          <p:cNvPr id="105" name="正方形/長方形 104"/>
          <p:cNvSpPr/>
          <p:nvPr/>
        </p:nvSpPr>
        <p:spPr>
          <a:xfrm>
            <a:off x="190592" y="3888482"/>
            <a:ext cx="4872425" cy="1526976"/>
          </a:xfrm>
          <a:prstGeom prst="rect">
            <a:avLst/>
          </a:prstGeom>
          <a:solidFill>
            <a:srgbClr val="CCFF33">
              <a:alpha val="4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2" descr="https://encrypted-tbn3.gstatic.com/images?q=tbn:ANd9GcQAHSQKSFd7DcYiwMLbJ167P3q0aZlLU-h1lcA2AQZp2Ineb0c16w"/>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312291" y="6454946"/>
            <a:ext cx="437169" cy="259898"/>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2196158" y="5479916"/>
            <a:ext cx="3093562" cy="784830"/>
          </a:xfrm>
          <a:prstGeom prst="rect">
            <a:avLst/>
          </a:prstGeom>
          <a:noFill/>
        </p:spPr>
        <p:txBody>
          <a:bodyPr wrap="square" rtlCol="0">
            <a:spAutoFit/>
          </a:bodyPr>
          <a:lstStyle/>
          <a:p>
            <a:r>
              <a:rPr lang="ja-JP" altLang="en-US" sz="1100" dirty="0" smtClean="0">
                <a:latin typeface="HGPｺﾞｼｯｸE" panose="020B0900000000000000" pitchFamily="50" charset="-128"/>
                <a:ea typeface="HGPｺﾞｼｯｸE" panose="020B0900000000000000" pitchFamily="50" charset="-128"/>
              </a:rPr>
              <a:t>◆問い合わせ◆</a:t>
            </a:r>
            <a:endParaRPr lang="en-US" altLang="ja-JP" sz="1100" dirty="0" smtClean="0">
              <a:latin typeface="HGPｺﾞｼｯｸE" panose="020B0900000000000000" pitchFamily="50" charset="-128"/>
              <a:ea typeface="HGPｺﾞｼｯｸE" panose="020B0900000000000000" pitchFamily="50" charset="-128"/>
            </a:endParaRPr>
          </a:p>
          <a:p>
            <a:r>
              <a:rPr lang="ja-JP" altLang="en-US" sz="1100" dirty="0" smtClean="0">
                <a:latin typeface="HGPｺﾞｼｯｸE" panose="020B0900000000000000" pitchFamily="50" charset="-128"/>
                <a:ea typeface="HGPｺﾞｼｯｸE" panose="020B0900000000000000" pitchFamily="50" charset="-128"/>
              </a:rPr>
              <a:t>佐賀市白山二丁目</a:t>
            </a:r>
            <a:r>
              <a:rPr lang="en-US" altLang="ja-JP" sz="1100" dirty="0" smtClean="0">
                <a:latin typeface="HGPｺﾞｼｯｸE" panose="020B0900000000000000" pitchFamily="50" charset="-128"/>
                <a:ea typeface="HGPｺﾞｼｯｸE" panose="020B0900000000000000" pitchFamily="50" charset="-128"/>
              </a:rPr>
              <a:t>1-12</a:t>
            </a:r>
            <a:r>
              <a:rPr lang="ja-JP" altLang="en-US" sz="1100" dirty="0" smtClean="0">
                <a:latin typeface="HGPｺﾞｼｯｸE" panose="020B0900000000000000" pitchFamily="50" charset="-128"/>
                <a:ea typeface="HGPｺﾞｼｯｸE" panose="020B0900000000000000" pitchFamily="50" charset="-128"/>
              </a:rPr>
              <a:t>　佐賀商工ビル</a:t>
            </a:r>
            <a:r>
              <a:rPr lang="en-US" altLang="ja-JP" sz="1100" dirty="0" smtClean="0">
                <a:latin typeface="HGPｺﾞｼｯｸE" panose="020B0900000000000000" pitchFamily="50" charset="-128"/>
                <a:ea typeface="HGPｺﾞｼｯｸE" panose="020B0900000000000000" pitchFamily="50" charset="-128"/>
              </a:rPr>
              <a:t>7F</a:t>
            </a:r>
          </a:p>
          <a:p>
            <a:r>
              <a:rPr kumimoji="1" lang="ja-JP" altLang="en-US" sz="1100" dirty="0" smtClean="0">
                <a:ln w="3175">
                  <a:noFill/>
                </a:ln>
                <a:solidFill>
                  <a:srgbClr val="FF0000"/>
                </a:solidFill>
                <a:latin typeface="HGPｺﾞｼｯｸE" panose="020B0900000000000000" pitchFamily="50" charset="-128"/>
                <a:ea typeface="HGPｺﾞｼｯｸE" panose="020B0900000000000000" pitchFamily="50" charset="-128"/>
              </a:rPr>
              <a:t>佐賀市市民活動プラザ</a:t>
            </a:r>
            <a:r>
              <a:rPr lang="ja-JP" altLang="en-US" sz="1100" dirty="0" smtClean="0">
                <a:solidFill>
                  <a:srgbClr val="92D050"/>
                </a:solidFill>
                <a:latin typeface="HGPｺﾞｼｯｸE" panose="020B0900000000000000" pitchFamily="50" charset="-128"/>
                <a:ea typeface="HGPｺﾞｼｯｸE" panose="020B0900000000000000" pitchFamily="50" charset="-128"/>
              </a:rPr>
              <a:t> </a:t>
            </a:r>
            <a:r>
              <a:rPr lang="ja-JP" altLang="en-US" sz="1200" dirty="0" smtClean="0">
                <a:latin typeface="HGPｺﾞｼｯｸE" panose="020B0900000000000000" pitchFamily="50" charset="-128"/>
                <a:ea typeface="HGPｺﾞｼｯｸE" panose="020B0900000000000000" pitchFamily="50" charset="-128"/>
              </a:rPr>
              <a:t>開館時間</a:t>
            </a:r>
            <a:r>
              <a:rPr lang="ja-JP" altLang="en-US" sz="1200" dirty="0" smtClean="0">
                <a:solidFill>
                  <a:srgbClr val="FF0000"/>
                </a:solidFill>
                <a:latin typeface="HGPｺﾞｼｯｸE" panose="020B0900000000000000" pitchFamily="50" charset="-128"/>
                <a:ea typeface="HGPｺﾞｼｯｸE" panose="020B0900000000000000" pitchFamily="50" charset="-128"/>
              </a:rPr>
              <a:t>９</a:t>
            </a:r>
            <a:r>
              <a:rPr lang="ja-JP" altLang="en-US" sz="1200" dirty="0" smtClean="0">
                <a:latin typeface="HGPｺﾞｼｯｸE" panose="020B0900000000000000" pitchFamily="50" charset="-128"/>
                <a:ea typeface="HGPｺﾞｼｯｸE" panose="020B0900000000000000" pitchFamily="50" charset="-128"/>
              </a:rPr>
              <a:t>時～</a:t>
            </a:r>
            <a:r>
              <a:rPr lang="en-US" altLang="ja-JP" sz="1200" dirty="0" smtClean="0">
                <a:solidFill>
                  <a:srgbClr val="FF0000"/>
                </a:solidFill>
                <a:latin typeface="HGPｺﾞｼｯｸE" panose="020B0900000000000000" pitchFamily="50" charset="-128"/>
                <a:ea typeface="HGPｺﾞｼｯｸE" panose="020B0900000000000000" pitchFamily="50" charset="-128"/>
              </a:rPr>
              <a:t>22</a:t>
            </a:r>
            <a:r>
              <a:rPr lang="ja-JP" altLang="en-US" sz="1200" dirty="0" smtClean="0">
                <a:latin typeface="HGPｺﾞｼｯｸE" panose="020B0900000000000000" pitchFamily="50" charset="-128"/>
                <a:ea typeface="HGPｺﾞｼｯｸE" panose="020B0900000000000000" pitchFamily="50" charset="-128"/>
              </a:rPr>
              <a:t>時</a:t>
            </a:r>
            <a:endParaRPr lang="en-US" altLang="ja-JP" sz="1200" dirty="0" smtClean="0">
              <a:latin typeface="HGPｺﾞｼｯｸE" panose="020B0900000000000000" pitchFamily="50" charset="-128"/>
              <a:ea typeface="HGPｺﾞｼｯｸE" panose="020B0900000000000000" pitchFamily="50" charset="-128"/>
            </a:endParaRPr>
          </a:p>
          <a:p>
            <a:r>
              <a:rPr lang="en-US" altLang="ja-JP" sz="1100" dirty="0" smtClean="0">
                <a:latin typeface="HGPｺﾞｼｯｸE" panose="020B0900000000000000" pitchFamily="50" charset="-128"/>
                <a:ea typeface="HGPｺﾞｼｯｸE" panose="020B0900000000000000" pitchFamily="50" charset="-128"/>
              </a:rPr>
              <a:t>TEL:0952-40-2002</a:t>
            </a:r>
            <a:r>
              <a:rPr lang="ja-JP" altLang="en-US" sz="1100" dirty="0" smtClean="0">
                <a:latin typeface="HGPｺﾞｼｯｸE" panose="020B0900000000000000" pitchFamily="50" charset="-128"/>
                <a:ea typeface="HGPｺﾞｼｯｸE" panose="020B0900000000000000" pitchFamily="50" charset="-128"/>
              </a:rPr>
              <a:t>　</a:t>
            </a:r>
            <a:r>
              <a:rPr lang="en-US" altLang="ja-JP" sz="1100" dirty="0" smtClean="0">
                <a:latin typeface="HGPｺﾞｼｯｸE" panose="020B0900000000000000" pitchFamily="50" charset="-128"/>
                <a:ea typeface="HGPｺﾞｼｯｸE" panose="020B0900000000000000" pitchFamily="50" charset="-128"/>
              </a:rPr>
              <a:t>FAX:0952-40-2011</a:t>
            </a:r>
          </a:p>
        </p:txBody>
      </p:sp>
      <p:cxnSp>
        <p:nvCxnSpPr>
          <p:cNvPr id="3" name="直線コネクタ 2"/>
          <p:cNvCxnSpPr/>
          <p:nvPr/>
        </p:nvCxnSpPr>
        <p:spPr>
          <a:xfrm>
            <a:off x="5221288" y="0"/>
            <a:ext cx="0" cy="7200900"/>
          </a:xfrm>
          <a:prstGeom prst="line">
            <a:avLst/>
          </a:prstGeom>
          <a:ln w="6350">
            <a:solidFill>
              <a:schemeClr val="accent6">
                <a:lumMod val="60000"/>
                <a:lumOff val="40000"/>
              </a:schemeClr>
            </a:solidFill>
          </a:ln>
        </p:spPr>
        <p:style>
          <a:lnRef idx="1">
            <a:schemeClr val="accent6"/>
          </a:lnRef>
          <a:fillRef idx="0">
            <a:schemeClr val="accent6"/>
          </a:fillRef>
          <a:effectRef idx="0">
            <a:schemeClr val="accent6"/>
          </a:effectRef>
          <a:fontRef idx="minor">
            <a:schemeClr val="tx1"/>
          </a:fontRef>
        </p:style>
      </p:cxnSp>
      <p:sp>
        <p:nvSpPr>
          <p:cNvPr id="27" name="テキスト ボックス 26"/>
          <p:cNvSpPr txBox="1"/>
          <p:nvPr/>
        </p:nvSpPr>
        <p:spPr>
          <a:xfrm>
            <a:off x="1260054" y="3888482"/>
            <a:ext cx="3960440" cy="523220"/>
          </a:xfrm>
          <a:prstGeom prst="rect">
            <a:avLst/>
          </a:prstGeom>
          <a:noFill/>
        </p:spPr>
        <p:txBody>
          <a:bodyPr wrap="square" rtlCol="0">
            <a:spAutoFit/>
          </a:bodyPr>
          <a:lstStyle/>
          <a:p>
            <a:pPr algn="ctr"/>
            <a:r>
              <a:rPr lang="ja-JP" altLang="en-US" sz="1400" dirty="0" smtClean="0">
                <a:solidFill>
                  <a:srgbClr val="E58709"/>
                </a:solidFill>
                <a:latin typeface="HGP創英角ｺﾞｼｯｸUB" panose="020B0900000000000000" pitchFamily="50" charset="-128"/>
                <a:ea typeface="HGP創英角ｺﾞｼｯｸUB" panose="020B0900000000000000" pitchFamily="50" charset="-128"/>
              </a:rPr>
              <a:t>出会いの季節</a:t>
            </a:r>
            <a:r>
              <a:rPr lang="en-US" altLang="ja-JP" sz="1400" dirty="0" smtClean="0">
                <a:solidFill>
                  <a:srgbClr val="E58709"/>
                </a:solidFill>
                <a:latin typeface="HGP創英角ｺﾞｼｯｸUB" panose="020B0900000000000000" pitchFamily="50" charset="-128"/>
                <a:ea typeface="HGP創英角ｺﾞｼｯｸUB" panose="020B0900000000000000" pitchFamily="50" charset="-128"/>
              </a:rPr>
              <a:t/>
            </a:r>
            <a:br>
              <a:rPr lang="en-US" altLang="ja-JP" sz="1400" dirty="0" smtClean="0">
                <a:solidFill>
                  <a:srgbClr val="E58709"/>
                </a:solidFill>
                <a:latin typeface="HGP創英角ｺﾞｼｯｸUB" panose="020B0900000000000000" pitchFamily="50" charset="-128"/>
                <a:ea typeface="HGP創英角ｺﾞｼｯｸUB" panose="020B0900000000000000" pitchFamily="50" charset="-128"/>
              </a:rPr>
            </a:br>
            <a:r>
              <a:rPr lang="ja-JP" altLang="en-US" sz="1400" dirty="0" smtClean="0">
                <a:solidFill>
                  <a:srgbClr val="E58709"/>
                </a:solidFill>
                <a:latin typeface="HGP創英角ｺﾞｼｯｸUB" panose="020B0900000000000000" pitchFamily="50" charset="-128"/>
                <a:ea typeface="HGP創英角ｺﾞｼｯｸUB" panose="020B0900000000000000" pitchFamily="50" charset="-128"/>
              </a:rPr>
              <a:t>♡プラザをよろしくキャンペーン♡</a:t>
            </a:r>
            <a:endParaRPr lang="en-US" altLang="ja-JP" sz="1400" dirty="0" smtClean="0">
              <a:solidFill>
                <a:srgbClr val="E58709"/>
              </a:solidFill>
              <a:latin typeface="HGP創英角ｺﾞｼｯｸUB" panose="020B0900000000000000" pitchFamily="50" charset="-128"/>
              <a:ea typeface="HGP創英角ｺﾞｼｯｸUB" panose="020B0900000000000000" pitchFamily="50" charset="-128"/>
            </a:endParaRPr>
          </a:p>
        </p:txBody>
      </p:sp>
      <p:sp>
        <p:nvSpPr>
          <p:cNvPr id="62" name="テキスト ボックス 61"/>
          <p:cNvSpPr txBox="1"/>
          <p:nvPr/>
        </p:nvSpPr>
        <p:spPr>
          <a:xfrm>
            <a:off x="2196158" y="6220321"/>
            <a:ext cx="2880320" cy="692497"/>
          </a:xfrm>
          <a:prstGeom prst="rect">
            <a:avLst/>
          </a:prstGeom>
          <a:noFill/>
        </p:spPr>
        <p:txBody>
          <a:bodyPr wrap="square" rtlCol="0">
            <a:spAutoFit/>
          </a:bodyPr>
          <a:lstStyle/>
          <a:p>
            <a:r>
              <a:rPr lang="ja-JP" altLang="en-US" sz="800" dirty="0" smtClean="0">
                <a:latin typeface="HGS創英角ｺﾞｼｯｸUB" panose="020B0900000000000000" pitchFamily="50" charset="-128"/>
                <a:ea typeface="HGS創英角ｺﾞｼｯｸUB" panose="020B0900000000000000" pitchFamily="50" charset="-128"/>
              </a:rPr>
              <a:t>ホームページ</a:t>
            </a:r>
            <a:endParaRPr lang="en-US" altLang="ja-JP" sz="800" dirty="0" smtClean="0">
              <a:latin typeface="HGS創英角ｺﾞｼｯｸUB" panose="020B0900000000000000" pitchFamily="50" charset="-128"/>
              <a:ea typeface="HGS創英角ｺﾞｼｯｸUB" panose="020B0900000000000000" pitchFamily="50" charset="-128"/>
            </a:endParaRPr>
          </a:p>
          <a:p>
            <a:r>
              <a:rPr lang="en-US" altLang="ja-JP" sz="1100" dirty="0" smtClean="0"/>
              <a:t>http</a:t>
            </a:r>
            <a:r>
              <a:rPr lang="en-US" altLang="ja-JP" sz="1100" dirty="0"/>
              <a:t>://www.tsunasaga.jp/plaza</a:t>
            </a:r>
            <a:r>
              <a:rPr lang="en-US" altLang="ja-JP" sz="1100" dirty="0" smtClean="0"/>
              <a:t>/</a:t>
            </a:r>
          </a:p>
          <a:p>
            <a:r>
              <a:rPr lang="en-US" altLang="ja-JP" sz="900" dirty="0" err="1" smtClean="0">
                <a:latin typeface="HGS創英角ｺﾞｼｯｸUB" panose="020B0900000000000000" pitchFamily="50" charset="-128"/>
                <a:ea typeface="HGS創英角ｺﾞｼｯｸUB" panose="020B0900000000000000" pitchFamily="50" charset="-128"/>
              </a:rPr>
              <a:t>facebook</a:t>
            </a:r>
            <a:endParaRPr lang="en-US" altLang="ja-JP" sz="900" dirty="0" smtClean="0">
              <a:latin typeface="HGS創英角ｺﾞｼｯｸUB" panose="020B0900000000000000" pitchFamily="50" charset="-128"/>
              <a:ea typeface="HGS創英角ｺﾞｼｯｸUB" panose="020B0900000000000000" pitchFamily="50" charset="-128"/>
            </a:endParaRPr>
          </a:p>
          <a:p>
            <a:r>
              <a:rPr lang="en-US" altLang="ja-JP" sz="1100" dirty="0" smtClean="0"/>
              <a:t>https</a:t>
            </a:r>
            <a:r>
              <a:rPr lang="en-US" altLang="ja-JP" sz="1100" dirty="0"/>
              <a:t>://</a:t>
            </a:r>
            <a:r>
              <a:rPr lang="en-US" altLang="ja-JP" sz="1100" dirty="0" smtClean="0"/>
              <a:t>www.facebook.com/tsunasaga.plaza</a:t>
            </a:r>
          </a:p>
        </p:txBody>
      </p:sp>
      <p:sp>
        <p:nvSpPr>
          <p:cNvPr id="79" name="テキスト ボックス 78"/>
          <p:cNvSpPr txBox="1"/>
          <p:nvPr/>
        </p:nvSpPr>
        <p:spPr>
          <a:xfrm>
            <a:off x="6012582" y="360090"/>
            <a:ext cx="3709802" cy="646331"/>
          </a:xfrm>
          <a:prstGeom prst="rect">
            <a:avLst/>
          </a:prstGeom>
          <a:noFill/>
        </p:spPr>
        <p:txBody>
          <a:bodyPr wrap="square" rtlCol="0">
            <a:spAutoFit/>
          </a:bodyPr>
          <a:lstStyle/>
          <a:p>
            <a:pPr algn="ctr"/>
            <a:r>
              <a:rPr lang="en-US" altLang="ja-JP" sz="3600" dirty="0" smtClean="0">
                <a:ln w="76200">
                  <a:solidFill>
                    <a:schemeClr val="bg1"/>
                  </a:solidFill>
                </a:ln>
                <a:solidFill>
                  <a:schemeClr val="bg1"/>
                </a:solidFill>
                <a:latin typeface="ふんわりラウンド" pitchFamily="50" charset="-128"/>
                <a:ea typeface="ふんわりラウンド" pitchFamily="50" charset="-128"/>
              </a:rPr>
              <a:t>HONOHONO</a:t>
            </a:r>
            <a:endParaRPr kumimoji="1" lang="en-US" altLang="ja-JP" dirty="0" smtClean="0">
              <a:ln w="76200">
                <a:solidFill>
                  <a:schemeClr val="bg1"/>
                </a:solidFill>
              </a:ln>
              <a:solidFill>
                <a:schemeClr val="bg1"/>
              </a:solidFill>
              <a:latin typeface="ふんわりラウンド" pitchFamily="50" charset="-128"/>
              <a:ea typeface="ふんわりラウンド" pitchFamily="50" charset="-128"/>
            </a:endParaRPr>
          </a:p>
        </p:txBody>
      </p:sp>
      <p:sp>
        <p:nvSpPr>
          <p:cNvPr id="93" name="テキスト ボックス 92"/>
          <p:cNvSpPr txBox="1"/>
          <p:nvPr/>
        </p:nvSpPr>
        <p:spPr>
          <a:xfrm>
            <a:off x="5910570" y="6840810"/>
            <a:ext cx="4134460" cy="276999"/>
          </a:xfrm>
          <a:prstGeom prst="rect">
            <a:avLst/>
          </a:prstGeom>
          <a:noFill/>
        </p:spPr>
        <p:txBody>
          <a:bodyPr wrap="square" rtlCol="0">
            <a:spAutoFit/>
          </a:bodyPr>
          <a:lstStyle/>
          <a:p>
            <a:r>
              <a:rPr lang="ja-JP" altLang="en-US" sz="900" dirty="0">
                <a:solidFill>
                  <a:srgbClr val="FF0000"/>
                </a:solidFill>
                <a:latin typeface="HG創英角ｺﾞｼｯｸUB" panose="020B0909000000000000" pitchFamily="49" charset="-128"/>
                <a:ea typeface="HG創英角ｺﾞｼｯｸUB" panose="020B0909000000000000" pitchFamily="49" charset="-128"/>
              </a:rPr>
              <a:t>ホノホノ</a:t>
            </a:r>
            <a:r>
              <a:rPr lang="ja-JP" altLang="en-US" sz="900" dirty="0" smtClean="0">
                <a:solidFill>
                  <a:srgbClr val="FF0000"/>
                </a:solidFill>
                <a:latin typeface="HG創英角ｺﾞｼｯｸUB" panose="020B0909000000000000" pitchFamily="49" charset="-128"/>
                <a:ea typeface="HG創英角ｺﾞｼｯｸUB" panose="020B0909000000000000" pitchFamily="49" charset="-128"/>
              </a:rPr>
              <a:t>とはハワイの言葉で“ぶらぶら”や“散歩”という意味です</a:t>
            </a:r>
            <a:r>
              <a:rPr lang="ja-JP" altLang="en-US" sz="1200" dirty="0" smtClean="0">
                <a:solidFill>
                  <a:srgbClr val="FF0000"/>
                </a:solidFill>
                <a:latin typeface="HG創英角ｺﾞｼｯｸUB" panose="020B0909000000000000" pitchFamily="49" charset="-128"/>
                <a:ea typeface="HG創英角ｺﾞｼｯｸUB" panose="020B0909000000000000" pitchFamily="49" charset="-128"/>
              </a:rPr>
              <a:t>。</a:t>
            </a:r>
            <a:endParaRPr kumimoji="1" lang="ja-JP" altLang="en-US" sz="1200" dirty="0">
              <a:solidFill>
                <a:srgbClr val="FF0000"/>
              </a:solidFill>
              <a:latin typeface="HG創英角ｺﾞｼｯｸUB" panose="020B0909000000000000" pitchFamily="49" charset="-128"/>
              <a:ea typeface="HG創英角ｺﾞｼｯｸUB" panose="020B0909000000000000" pitchFamily="49" charset="-128"/>
            </a:endParaRPr>
          </a:p>
        </p:txBody>
      </p:sp>
      <p:sp>
        <p:nvSpPr>
          <p:cNvPr id="101" name="正方形/長方形 100"/>
          <p:cNvSpPr/>
          <p:nvPr/>
        </p:nvSpPr>
        <p:spPr>
          <a:xfrm>
            <a:off x="190592" y="5415458"/>
            <a:ext cx="4872425" cy="1569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テキスト ボックス 101"/>
          <p:cNvSpPr txBox="1"/>
          <p:nvPr/>
        </p:nvSpPr>
        <p:spPr>
          <a:xfrm>
            <a:off x="1121971" y="4815585"/>
            <a:ext cx="4098523" cy="615553"/>
          </a:xfrm>
          <a:prstGeom prst="rect">
            <a:avLst/>
          </a:prstGeom>
          <a:noFill/>
        </p:spPr>
        <p:txBody>
          <a:bodyPr wrap="square" rtlCol="0">
            <a:spAutoFit/>
          </a:bodyPr>
          <a:lstStyle/>
          <a:p>
            <a:pPr algn="ctr"/>
            <a:r>
              <a:rPr kumimoji="1" lang="ja-JP" altLang="en-US" sz="1400" dirty="0" smtClean="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キャンペーン期間</a:t>
            </a:r>
            <a:endParaRPr lang="en-US" altLang="ja-JP" sz="1400" dirty="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endParaRPr>
          </a:p>
          <a:p>
            <a:pPr algn="ctr"/>
            <a:r>
              <a:rPr lang="en-US" altLang="ja-JP" dirty="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4</a:t>
            </a:r>
            <a:r>
              <a:rPr kumimoji="1" lang="ja-JP" altLang="en-US" dirty="0" smtClean="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月</a:t>
            </a:r>
            <a:r>
              <a:rPr lang="en-US" altLang="ja-JP" dirty="0" smtClean="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日（日） ～</a:t>
            </a:r>
            <a:r>
              <a:rPr lang="en-US" altLang="ja-JP" sz="1400" dirty="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 </a:t>
            </a:r>
            <a:r>
              <a:rPr lang="en-US" altLang="ja-JP" dirty="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4</a:t>
            </a:r>
            <a:r>
              <a:rPr lang="ja-JP" altLang="en-US" sz="1400" dirty="0" smtClean="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月</a:t>
            </a:r>
            <a:r>
              <a:rPr lang="en-US" altLang="ja-JP" dirty="0" smtClean="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30</a:t>
            </a:r>
            <a:r>
              <a:rPr lang="ja-JP" altLang="en-US" sz="1400" dirty="0" smtClean="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rPr>
              <a:t>日（土） </a:t>
            </a:r>
            <a:endParaRPr kumimoji="1" lang="ja-JP" altLang="en-US" sz="1400" dirty="0">
              <a:ln w="57150">
                <a:solidFill>
                  <a:srgbClr val="92D050"/>
                </a:solidFill>
              </a:ln>
              <a:solidFill>
                <a:srgbClr val="99FFCC"/>
              </a:solidFill>
              <a:latin typeface="HGS創英角ｺﾞｼｯｸUB" panose="020B0900000000000000" pitchFamily="50" charset="-128"/>
              <a:ea typeface="HGS創英角ｺﾞｼｯｸUB" panose="020B0900000000000000" pitchFamily="50" charset="-128"/>
            </a:endParaRPr>
          </a:p>
        </p:txBody>
      </p:sp>
      <p:sp>
        <p:nvSpPr>
          <p:cNvPr id="22" name="テキスト ボックス 21"/>
          <p:cNvSpPr txBox="1"/>
          <p:nvPr/>
        </p:nvSpPr>
        <p:spPr>
          <a:xfrm>
            <a:off x="13080375" y="10649900"/>
            <a:ext cx="4098522" cy="615553"/>
          </a:xfrm>
          <a:prstGeom prst="rect">
            <a:avLst/>
          </a:prstGeom>
          <a:noFill/>
        </p:spPr>
        <p:txBody>
          <a:bodyPr wrap="square" rtlCol="0">
            <a:spAutoFit/>
          </a:bodyPr>
          <a:lstStyle/>
          <a:p>
            <a:pPr algn="ctr"/>
            <a:r>
              <a:rPr kumimoji="1" lang="ja-JP" altLang="en-US" sz="1400" dirty="0" smtClean="0">
                <a:solidFill>
                  <a:schemeClr val="bg1"/>
                </a:solidFill>
                <a:latin typeface="HGS創英角ｺﾞｼｯｸUB" panose="020B0900000000000000" pitchFamily="50" charset="-128"/>
                <a:ea typeface="HGS創英角ｺﾞｼｯｸUB" panose="020B0900000000000000" pitchFamily="50" charset="-128"/>
              </a:rPr>
              <a:t>キャンペーン期間</a:t>
            </a:r>
            <a:endParaRPr lang="en-US" altLang="ja-JP" sz="1400" dirty="0">
              <a:solidFill>
                <a:schemeClr val="bg1"/>
              </a:solidFill>
              <a:latin typeface="HGS創英角ｺﾞｼｯｸUB" panose="020B0900000000000000" pitchFamily="50" charset="-128"/>
              <a:ea typeface="HGS創英角ｺﾞｼｯｸUB" panose="020B0900000000000000" pitchFamily="50" charset="-128"/>
            </a:endParaRPr>
          </a:p>
          <a:p>
            <a:pPr algn="ctr"/>
            <a:r>
              <a:rPr lang="en-US" altLang="ja-JP" dirty="0">
                <a:solidFill>
                  <a:schemeClr val="bg1"/>
                </a:solidFill>
                <a:latin typeface="HGS創英角ｺﾞｼｯｸUB" panose="020B0900000000000000" pitchFamily="50" charset="-128"/>
                <a:ea typeface="HGS創英角ｺﾞｼｯｸUB" panose="020B0900000000000000" pitchFamily="50" charset="-128"/>
              </a:rPr>
              <a:t>10</a:t>
            </a:r>
            <a:r>
              <a:rPr kumimoji="1" lang="ja-JP" altLang="en-US" dirty="0" smtClean="0">
                <a:solidFill>
                  <a:schemeClr val="bg1"/>
                </a:solidFill>
                <a:latin typeface="HGS創英角ｺﾞｼｯｸUB" panose="020B0900000000000000" pitchFamily="50" charset="-128"/>
                <a:ea typeface="HGS創英角ｺﾞｼｯｸUB" panose="020B0900000000000000" pitchFamily="50" charset="-128"/>
              </a:rPr>
              <a:t>月</a:t>
            </a:r>
            <a:r>
              <a:rPr lang="en-US" altLang="ja-JP" dirty="0" smtClean="0">
                <a:solidFill>
                  <a:schemeClr val="bg1"/>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solidFill>
                  <a:schemeClr val="bg1"/>
                </a:solidFill>
                <a:latin typeface="HGS創英角ｺﾞｼｯｸUB" panose="020B0900000000000000" pitchFamily="50" charset="-128"/>
                <a:ea typeface="HGS創英角ｺﾞｼｯｸUB" panose="020B0900000000000000" pitchFamily="50" charset="-128"/>
              </a:rPr>
              <a:t>日（金） ～</a:t>
            </a:r>
            <a:r>
              <a:rPr lang="en-US" altLang="ja-JP" sz="1400" dirty="0">
                <a:solidFill>
                  <a:schemeClr val="bg1"/>
                </a:solidFill>
                <a:latin typeface="HGS創英角ｺﾞｼｯｸUB" panose="020B0900000000000000" pitchFamily="50" charset="-128"/>
                <a:ea typeface="HGS創英角ｺﾞｼｯｸUB" panose="020B0900000000000000" pitchFamily="50" charset="-128"/>
              </a:rPr>
              <a:t> </a:t>
            </a:r>
            <a:r>
              <a:rPr lang="en-US" altLang="ja-JP" dirty="0">
                <a:solidFill>
                  <a:schemeClr val="bg1"/>
                </a:solidFill>
                <a:latin typeface="HGS創英角ｺﾞｼｯｸUB" panose="020B0900000000000000" pitchFamily="50" charset="-128"/>
                <a:ea typeface="HGS創英角ｺﾞｼｯｸUB" panose="020B0900000000000000" pitchFamily="50" charset="-128"/>
              </a:rPr>
              <a:t>10</a:t>
            </a:r>
            <a:r>
              <a:rPr lang="ja-JP" altLang="en-US" sz="1400" dirty="0" smtClean="0">
                <a:solidFill>
                  <a:schemeClr val="bg1"/>
                </a:solidFill>
                <a:latin typeface="HGS創英角ｺﾞｼｯｸUB" panose="020B0900000000000000" pitchFamily="50" charset="-128"/>
                <a:ea typeface="HGS創英角ｺﾞｼｯｸUB" panose="020B0900000000000000" pitchFamily="50" charset="-128"/>
              </a:rPr>
              <a:t>月</a:t>
            </a:r>
            <a:r>
              <a:rPr lang="en-US" altLang="ja-JP" dirty="0">
                <a:solidFill>
                  <a:schemeClr val="bg1"/>
                </a:solidFill>
                <a:latin typeface="HGS創英角ｺﾞｼｯｸUB" panose="020B0900000000000000" pitchFamily="50" charset="-128"/>
                <a:ea typeface="HGS創英角ｺﾞｼｯｸUB" panose="020B0900000000000000" pitchFamily="50" charset="-128"/>
              </a:rPr>
              <a:t>25</a:t>
            </a:r>
            <a:r>
              <a:rPr lang="ja-JP" altLang="en-US" sz="1400" dirty="0" smtClean="0">
                <a:solidFill>
                  <a:schemeClr val="bg1"/>
                </a:solidFill>
                <a:latin typeface="HGS創英角ｺﾞｼｯｸUB" panose="020B0900000000000000" pitchFamily="50" charset="-128"/>
                <a:ea typeface="HGS創英角ｺﾞｼｯｸUB" panose="020B0900000000000000" pitchFamily="50" charset="-128"/>
              </a:rPr>
              <a:t>日（土） </a:t>
            </a:r>
            <a:endParaRPr kumimoji="1" lang="ja-JP" altLang="en-US" sz="14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07" name="正方形/長方形 106"/>
          <p:cNvSpPr/>
          <p:nvPr/>
        </p:nvSpPr>
        <p:spPr>
          <a:xfrm>
            <a:off x="191133" y="112512"/>
            <a:ext cx="4871884" cy="37759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4201299" y="6230178"/>
            <a:ext cx="659155" cy="246221"/>
          </a:xfrm>
          <a:prstGeom prst="rect">
            <a:avLst/>
          </a:prstGeom>
          <a:noFill/>
        </p:spPr>
        <p:txBody>
          <a:bodyPr wrap="none" rtlCol="0">
            <a:spAutoFit/>
          </a:bodyPr>
          <a:lstStyle/>
          <a:p>
            <a:r>
              <a:rPr kumimoji="1" lang="en-US" altLang="ja-JP" sz="1000" dirty="0" smtClean="0">
                <a:latin typeface="Showcard Gothic" panose="04020904020102020604" pitchFamily="82" charset="0"/>
              </a:rPr>
              <a:t>Click!!</a:t>
            </a:r>
            <a:endParaRPr kumimoji="1" lang="ja-JP" altLang="en-US" sz="1000" dirty="0">
              <a:latin typeface="Showcard Gothic" panose="04020904020102020604" pitchFamily="82" charset="0"/>
            </a:endParaRPr>
          </a:p>
        </p:txBody>
      </p:sp>
      <p:pic>
        <p:nvPicPr>
          <p:cNvPr id="1027" name="Picture 3" descr="\\LS-WXLEC8\share\月刊誌（25.4～）\編集用\画像\新プラザの地図（宮副さん作成）.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958" y="5502346"/>
            <a:ext cx="1699872" cy="1410472"/>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1364702" y="4373374"/>
            <a:ext cx="3855792" cy="523220"/>
          </a:xfrm>
          <a:prstGeom prst="rect">
            <a:avLst/>
          </a:prstGeom>
          <a:noFill/>
        </p:spPr>
        <p:txBody>
          <a:bodyPr wrap="square" rtlCol="0">
            <a:spAutoFit/>
          </a:bodyPr>
          <a:lstStyle/>
          <a:p>
            <a:r>
              <a:rPr kumimoji="1" lang="en-US" altLang="ja-JP" sz="1200" dirty="0" smtClean="0">
                <a:latin typeface="Arial Black" panose="020B0A04020102020204" pitchFamily="34" charset="0"/>
                <a:ea typeface="HGPｺﾞｼｯｸE" panose="020B0900000000000000" pitchFamily="50" charset="-128"/>
              </a:rPr>
              <a:t>A4</a:t>
            </a:r>
            <a:r>
              <a:rPr kumimoji="1" lang="ja-JP" altLang="en-US" sz="1200" dirty="0" smtClean="0">
                <a:latin typeface="Arial Black" panose="020B0A04020102020204" pitchFamily="34" charset="0"/>
                <a:ea typeface="HGPｺﾞｼｯｸE" panose="020B0900000000000000" pitchFamily="50" charset="-128"/>
              </a:rPr>
              <a:t>カラー </a:t>
            </a:r>
            <a:r>
              <a:rPr kumimoji="1" lang="en-US" altLang="ja-JP" sz="1200" dirty="0" smtClean="0">
                <a:latin typeface="Arial Black" panose="020B0A04020102020204" pitchFamily="34" charset="0"/>
                <a:ea typeface="HGPｺﾞｼｯｸE" panose="020B0900000000000000" pitchFamily="50" charset="-128"/>
              </a:rPr>
              <a:t>30</a:t>
            </a:r>
            <a:r>
              <a:rPr kumimoji="1" lang="ja-JP" altLang="en-US" sz="1200" dirty="0" smtClean="0">
                <a:latin typeface="Arial Black" panose="020B0A04020102020204" pitchFamily="34" charset="0"/>
                <a:ea typeface="HGPｺﾞｼｯｸE" panose="020B0900000000000000" pitchFamily="50" charset="-128"/>
              </a:rPr>
              <a:t>円</a:t>
            </a:r>
            <a:r>
              <a:rPr kumimoji="1" lang="en-US" altLang="ja-JP" sz="1200" dirty="0" smtClean="0">
                <a:latin typeface="Arial Black" panose="020B0A04020102020204" pitchFamily="34" charset="0"/>
                <a:ea typeface="HGPｺﾞｼｯｸE" panose="020B0900000000000000" pitchFamily="50" charset="-128"/>
              </a:rPr>
              <a:t>/</a:t>
            </a:r>
            <a:r>
              <a:rPr kumimoji="1" lang="ja-JP" altLang="en-US" sz="1200" dirty="0" smtClean="0">
                <a:latin typeface="Arial Black" panose="020B0A04020102020204" pitchFamily="34" charset="0"/>
                <a:ea typeface="HGPｺﾞｼｯｸE" panose="020B0900000000000000" pitchFamily="50" charset="-128"/>
              </a:rPr>
              <a:t>枚</a:t>
            </a:r>
            <a:r>
              <a:rPr lang="ja-JP" altLang="en-US" sz="1200" dirty="0" smtClean="0">
                <a:latin typeface="Arial Black" panose="020B0A04020102020204" pitchFamily="34" charset="0"/>
                <a:ea typeface="HGPｺﾞｼｯｸE" panose="020B0900000000000000" pitchFamily="50" charset="-128"/>
              </a:rPr>
              <a:t>  </a:t>
            </a:r>
            <a:r>
              <a:rPr kumimoji="1" lang="ja-JP" altLang="en-US" sz="1200" dirty="0" smtClean="0">
                <a:latin typeface="Arial Black" panose="020B0A04020102020204" pitchFamily="34" charset="0"/>
                <a:ea typeface="HGPｺﾞｼｯｸE" panose="020B0900000000000000" pitchFamily="50" charset="-128"/>
              </a:rPr>
              <a:t>　 　　　　</a:t>
            </a:r>
            <a:r>
              <a:rPr lang="en-US" altLang="ja-JP" sz="1400" dirty="0" smtClean="0">
                <a:solidFill>
                  <a:srgbClr val="FF0000"/>
                </a:solidFill>
                <a:latin typeface="Arial Black" panose="020B0A04020102020204" pitchFamily="34" charset="0"/>
                <a:ea typeface="HGPｺﾞｼｯｸE" panose="020B0900000000000000" pitchFamily="50" charset="-128"/>
              </a:rPr>
              <a:t>1</a:t>
            </a:r>
            <a:r>
              <a:rPr lang="en-US" altLang="ja-JP" sz="1400" dirty="0">
                <a:solidFill>
                  <a:srgbClr val="FF0000"/>
                </a:solidFill>
                <a:latin typeface="Arial Black" panose="020B0A04020102020204" pitchFamily="34" charset="0"/>
                <a:ea typeface="HGPｺﾞｼｯｸE" panose="020B0900000000000000" pitchFamily="50" charset="-128"/>
              </a:rPr>
              <a:t>5</a:t>
            </a:r>
            <a:r>
              <a:rPr kumimoji="1" lang="ja-JP" altLang="en-US" sz="1400" dirty="0" smtClean="0">
                <a:solidFill>
                  <a:srgbClr val="FF0000"/>
                </a:solidFill>
                <a:latin typeface="Arial Black" panose="020B0A04020102020204" pitchFamily="34" charset="0"/>
                <a:ea typeface="HGPｺﾞｼｯｸE" panose="020B0900000000000000" pitchFamily="50" charset="-128"/>
              </a:rPr>
              <a:t>円</a:t>
            </a:r>
            <a:r>
              <a:rPr kumimoji="1" lang="en-US" altLang="ja-JP" sz="1400" dirty="0" smtClean="0">
                <a:solidFill>
                  <a:srgbClr val="FF0000"/>
                </a:solidFill>
                <a:latin typeface="Arial Black" panose="020B0A04020102020204" pitchFamily="34" charset="0"/>
                <a:ea typeface="HGPｺﾞｼｯｸE" panose="020B0900000000000000" pitchFamily="50" charset="-128"/>
              </a:rPr>
              <a:t>/</a:t>
            </a:r>
            <a:r>
              <a:rPr kumimoji="1" lang="ja-JP" altLang="en-US" sz="1400" dirty="0" smtClean="0">
                <a:solidFill>
                  <a:srgbClr val="FF0000"/>
                </a:solidFill>
                <a:latin typeface="Arial Black" panose="020B0A04020102020204" pitchFamily="34" charset="0"/>
                <a:ea typeface="HGPｺﾞｼｯｸE" panose="020B0900000000000000" pitchFamily="50" charset="-128"/>
              </a:rPr>
              <a:t>枚</a:t>
            </a:r>
            <a:r>
              <a:rPr kumimoji="1" lang="ja-JP" altLang="en-US" sz="1050" dirty="0" smtClean="0">
                <a:solidFill>
                  <a:srgbClr val="FF0000"/>
                </a:solidFill>
                <a:latin typeface="Arial Black" panose="020B0A04020102020204" pitchFamily="34" charset="0"/>
                <a:ea typeface="HGPｺﾞｼｯｸE" panose="020B0900000000000000" pitchFamily="50" charset="-128"/>
              </a:rPr>
              <a:t>（グロス紙</a:t>
            </a:r>
            <a:r>
              <a:rPr lang="en-US" altLang="ja-JP" sz="1050" dirty="0">
                <a:solidFill>
                  <a:srgbClr val="FF0000"/>
                </a:solidFill>
                <a:latin typeface="Arial Black" panose="020B0A04020102020204" pitchFamily="34" charset="0"/>
                <a:ea typeface="HGPｺﾞｼｯｸE" panose="020B0900000000000000" pitchFamily="50" charset="-128"/>
              </a:rPr>
              <a:t>17</a:t>
            </a:r>
            <a:r>
              <a:rPr kumimoji="1" lang="ja-JP" altLang="en-US" sz="1050" dirty="0" smtClean="0">
                <a:solidFill>
                  <a:srgbClr val="FF0000"/>
                </a:solidFill>
                <a:latin typeface="Arial Black" panose="020B0A04020102020204" pitchFamily="34" charset="0"/>
                <a:ea typeface="HGPｺﾞｼｯｸE" panose="020B0900000000000000" pitchFamily="50" charset="-128"/>
              </a:rPr>
              <a:t>円）</a:t>
            </a:r>
            <a:endParaRPr kumimoji="1" lang="en-US" altLang="ja-JP" sz="1050" dirty="0" smtClean="0">
              <a:solidFill>
                <a:srgbClr val="FF0000"/>
              </a:solidFill>
              <a:latin typeface="Arial Black" panose="020B0A04020102020204" pitchFamily="34" charset="0"/>
              <a:ea typeface="HGPｺﾞｼｯｸE" panose="020B0900000000000000" pitchFamily="50" charset="-128"/>
            </a:endParaRPr>
          </a:p>
          <a:p>
            <a:r>
              <a:rPr lang="en-US" altLang="ja-JP" sz="1200" dirty="0" smtClean="0">
                <a:latin typeface="Arial Black" panose="020B0A04020102020204" pitchFamily="34" charset="0"/>
                <a:ea typeface="HGPｺﾞｼｯｸE" panose="020B0900000000000000" pitchFamily="50" charset="-128"/>
              </a:rPr>
              <a:t>A3</a:t>
            </a:r>
            <a:r>
              <a:rPr lang="ja-JP" altLang="en-US" sz="1200" dirty="0" smtClean="0">
                <a:latin typeface="Arial Black" panose="020B0A04020102020204" pitchFamily="34" charset="0"/>
                <a:ea typeface="HGPｺﾞｼｯｸE" panose="020B0900000000000000" pitchFamily="50" charset="-128"/>
              </a:rPr>
              <a:t>カラー </a:t>
            </a:r>
            <a:r>
              <a:rPr lang="en-US" altLang="ja-JP" sz="1200" dirty="0" smtClean="0">
                <a:latin typeface="Arial Black" panose="020B0A04020102020204" pitchFamily="34" charset="0"/>
                <a:ea typeface="HGPｺﾞｼｯｸE" panose="020B0900000000000000" pitchFamily="50" charset="-128"/>
              </a:rPr>
              <a:t>50</a:t>
            </a:r>
            <a:r>
              <a:rPr lang="ja-JP" altLang="en-US" sz="1200" dirty="0" smtClean="0">
                <a:latin typeface="Arial Black" panose="020B0A04020102020204" pitchFamily="34" charset="0"/>
                <a:ea typeface="HGPｺﾞｼｯｸE" panose="020B0900000000000000" pitchFamily="50" charset="-128"/>
              </a:rPr>
              <a:t>円</a:t>
            </a:r>
            <a:r>
              <a:rPr lang="en-US" altLang="ja-JP" sz="1200" dirty="0" smtClean="0">
                <a:latin typeface="Arial Black" panose="020B0A04020102020204" pitchFamily="34" charset="0"/>
                <a:ea typeface="HGPｺﾞｼｯｸE" panose="020B0900000000000000" pitchFamily="50" charset="-128"/>
              </a:rPr>
              <a:t>/</a:t>
            </a:r>
            <a:r>
              <a:rPr lang="ja-JP" altLang="en-US" sz="1200" dirty="0" smtClean="0">
                <a:latin typeface="Arial Black" panose="020B0A04020102020204" pitchFamily="34" charset="0"/>
                <a:ea typeface="HGPｺﾞｼｯｸE" panose="020B0900000000000000" pitchFamily="50" charset="-128"/>
              </a:rPr>
              <a:t>枚　   　　　　</a:t>
            </a:r>
            <a:r>
              <a:rPr lang="en-US" altLang="ja-JP" sz="1400" dirty="0">
                <a:solidFill>
                  <a:srgbClr val="FF0000"/>
                </a:solidFill>
                <a:latin typeface="Arial Black" panose="020B0A04020102020204" pitchFamily="34" charset="0"/>
                <a:ea typeface="HGPｺﾞｼｯｸE" panose="020B0900000000000000" pitchFamily="50" charset="-128"/>
              </a:rPr>
              <a:t>25</a:t>
            </a:r>
            <a:r>
              <a:rPr lang="ja-JP" altLang="en-US" sz="1400" dirty="0" smtClean="0">
                <a:solidFill>
                  <a:srgbClr val="FF0000"/>
                </a:solidFill>
                <a:latin typeface="Arial Black" panose="020B0A04020102020204" pitchFamily="34" charset="0"/>
                <a:ea typeface="HGPｺﾞｼｯｸE" panose="020B0900000000000000" pitchFamily="50" charset="-128"/>
              </a:rPr>
              <a:t>円</a:t>
            </a:r>
            <a:r>
              <a:rPr lang="en-US" altLang="ja-JP" sz="1400" dirty="0" smtClean="0">
                <a:solidFill>
                  <a:srgbClr val="FF0000"/>
                </a:solidFill>
                <a:latin typeface="Arial Black" panose="020B0A04020102020204" pitchFamily="34" charset="0"/>
                <a:ea typeface="HGPｺﾞｼｯｸE" panose="020B0900000000000000" pitchFamily="50" charset="-128"/>
              </a:rPr>
              <a:t>/</a:t>
            </a:r>
            <a:r>
              <a:rPr lang="ja-JP" altLang="en-US" sz="1400" dirty="0" smtClean="0">
                <a:solidFill>
                  <a:srgbClr val="FF0000"/>
                </a:solidFill>
                <a:latin typeface="Arial Black" panose="020B0A04020102020204" pitchFamily="34" charset="0"/>
                <a:ea typeface="HGPｺﾞｼｯｸE" panose="020B0900000000000000" pitchFamily="50" charset="-128"/>
              </a:rPr>
              <a:t>枚</a:t>
            </a:r>
            <a:r>
              <a:rPr lang="ja-JP" altLang="en-US" sz="1050" dirty="0">
                <a:solidFill>
                  <a:srgbClr val="FF0000"/>
                </a:solidFill>
                <a:latin typeface="Arial Black" panose="020B0A04020102020204" pitchFamily="34" charset="0"/>
                <a:ea typeface="HGPｺﾞｼｯｸE" panose="020B0900000000000000" pitchFamily="50" charset="-128"/>
              </a:rPr>
              <a:t>（</a:t>
            </a:r>
            <a:r>
              <a:rPr lang="ja-JP" altLang="en-US" sz="1050" dirty="0" smtClean="0">
                <a:solidFill>
                  <a:srgbClr val="FF0000"/>
                </a:solidFill>
                <a:latin typeface="Arial Black" panose="020B0A04020102020204" pitchFamily="34" charset="0"/>
                <a:ea typeface="HGPｺﾞｼｯｸE" panose="020B0900000000000000" pitchFamily="50" charset="-128"/>
              </a:rPr>
              <a:t>グロス紙</a:t>
            </a:r>
            <a:r>
              <a:rPr lang="en-US" altLang="ja-JP" sz="1050" dirty="0">
                <a:solidFill>
                  <a:srgbClr val="FF0000"/>
                </a:solidFill>
                <a:latin typeface="Arial Black" panose="020B0A04020102020204" pitchFamily="34" charset="0"/>
                <a:ea typeface="HGPｺﾞｼｯｸE" panose="020B0900000000000000" pitchFamily="50" charset="-128"/>
              </a:rPr>
              <a:t>29</a:t>
            </a:r>
            <a:r>
              <a:rPr lang="ja-JP" altLang="en-US" sz="1050" dirty="0" smtClean="0">
                <a:solidFill>
                  <a:srgbClr val="FF0000"/>
                </a:solidFill>
                <a:latin typeface="Arial Black" panose="020B0A04020102020204" pitchFamily="34" charset="0"/>
                <a:ea typeface="HGPｺﾞｼｯｸE" panose="020B0900000000000000" pitchFamily="50" charset="-128"/>
              </a:rPr>
              <a:t>円）</a:t>
            </a:r>
            <a:endParaRPr lang="en-US" altLang="ja-JP" sz="1050" dirty="0">
              <a:solidFill>
                <a:srgbClr val="FF0000"/>
              </a:solidFill>
              <a:latin typeface="Arial Black" panose="020B0A04020102020204" pitchFamily="34" charset="0"/>
              <a:ea typeface="HGPｺﾞｼｯｸE" panose="020B0900000000000000" pitchFamily="50" charset="-128"/>
            </a:endParaRPr>
          </a:p>
        </p:txBody>
      </p:sp>
      <p:sp>
        <p:nvSpPr>
          <p:cNvPr id="55" name="テキスト ボックス 54"/>
          <p:cNvSpPr txBox="1"/>
          <p:nvPr/>
        </p:nvSpPr>
        <p:spPr>
          <a:xfrm>
            <a:off x="1125039" y="4824586"/>
            <a:ext cx="4098523" cy="615553"/>
          </a:xfrm>
          <a:prstGeom prst="rect">
            <a:avLst/>
          </a:prstGeom>
          <a:noFill/>
        </p:spPr>
        <p:txBody>
          <a:bodyPr wrap="square" rtlCol="0">
            <a:spAutoFit/>
          </a:bodyPr>
          <a:lstStyle/>
          <a:p>
            <a:pPr algn="ctr"/>
            <a:r>
              <a:rPr kumimoji="1" lang="ja-JP" altLang="en-US" sz="1400" dirty="0" smtClean="0">
                <a:ln w="57150">
                  <a:noFill/>
                </a:ln>
                <a:solidFill>
                  <a:schemeClr val="bg1"/>
                </a:solidFill>
                <a:latin typeface="HGS創英角ｺﾞｼｯｸUB" panose="020B0900000000000000" pitchFamily="50" charset="-128"/>
                <a:ea typeface="HGS創英角ｺﾞｼｯｸUB" panose="020B0900000000000000" pitchFamily="50" charset="-128"/>
              </a:rPr>
              <a:t>キャンペーン期間</a:t>
            </a:r>
            <a:endParaRPr lang="en-US" altLang="ja-JP" sz="1400" dirty="0" smtClean="0">
              <a:ln w="57150">
                <a:noFill/>
              </a:ln>
              <a:solidFill>
                <a:schemeClr val="bg1"/>
              </a:solidFill>
              <a:latin typeface="HGS創英角ｺﾞｼｯｸUB" panose="020B0900000000000000" pitchFamily="50" charset="-128"/>
              <a:ea typeface="HGS創英角ｺﾞｼｯｸUB" panose="020B0900000000000000" pitchFamily="50" charset="-128"/>
            </a:endParaRPr>
          </a:p>
          <a:p>
            <a:pPr algn="ctr"/>
            <a:r>
              <a:rPr lang="en-US" altLang="ja-JP" dirty="0">
                <a:ln w="57150">
                  <a:noFill/>
                </a:ln>
                <a:solidFill>
                  <a:schemeClr val="bg1"/>
                </a:solidFill>
                <a:latin typeface="HGS創英角ｺﾞｼｯｸUB" panose="020B0900000000000000" pitchFamily="50" charset="-128"/>
                <a:ea typeface="HGS創英角ｺﾞｼｯｸUB" panose="020B0900000000000000" pitchFamily="50" charset="-128"/>
              </a:rPr>
              <a:t>4</a:t>
            </a:r>
            <a:r>
              <a:rPr kumimoji="1" lang="ja-JP" altLang="en-US" dirty="0" smtClean="0">
                <a:ln w="57150">
                  <a:noFill/>
                </a:ln>
                <a:solidFill>
                  <a:schemeClr val="bg1"/>
                </a:solidFill>
                <a:latin typeface="HGS創英角ｺﾞｼｯｸUB" panose="020B0900000000000000" pitchFamily="50" charset="-128"/>
                <a:ea typeface="HGS創英角ｺﾞｼｯｸUB" panose="020B0900000000000000" pitchFamily="50" charset="-128"/>
              </a:rPr>
              <a:t>月</a:t>
            </a:r>
            <a:r>
              <a:rPr lang="en-US" altLang="ja-JP" dirty="0" smtClean="0">
                <a:ln w="57150">
                  <a:noFill/>
                </a:ln>
                <a:solidFill>
                  <a:schemeClr val="bg1"/>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ln w="57150">
                  <a:noFill/>
                </a:ln>
                <a:solidFill>
                  <a:schemeClr val="bg1"/>
                </a:solidFill>
                <a:latin typeface="HGS創英角ｺﾞｼｯｸUB" panose="020B0900000000000000" pitchFamily="50" charset="-128"/>
                <a:ea typeface="HGS創英角ｺﾞｼｯｸUB" panose="020B0900000000000000" pitchFamily="50" charset="-128"/>
              </a:rPr>
              <a:t>日（日） ～</a:t>
            </a:r>
            <a:r>
              <a:rPr lang="en-US" altLang="ja-JP" sz="1400" dirty="0" smtClean="0">
                <a:ln w="57150">
                  <a:noFill/>
                </a:ln>
                <a:solidFill>
                  <a:schemeClr val="bg1"/>
                </a:solidFill>
                <a:latin typeface="HGS創英角ｺﾞｼｯｸUB" panose="020B0900000000000000" pitchFamily="50" charset="-128"/>
                <a:ea typeface="HGS創英角ｺﾞｼｯｸUB" panose="020B0900000000000000" pitchFamily="50" charset="-128"/>
              </a:rPr>
              <a:t> </a:t>
            </a:r>
            <a:r>
              <a:rPr lang="en-US" altLang="ja-JP" dirty="0">
                <a:ln w="57150">
                  <a:noFill/>
                </a:ln>
                <a:solidFill>
                  <a:schemeClr val="bg1"/>
                </a:solidFill>
                <a:latin typeface="HGS創英角ｺﾞｼｯｸUB" panose="020B0900000000000000" pitchFamily="50" charset="-128"/>
                <a:ea typeface="HGS創英角ｺﾞｼｯｸUB" panose="020B0900000000000000" pitchFamily="50" charset="-128"/>
              </a:rPr>
              <a:t>4</a:t>
            </a:r>
            <a:r>
              <a:rPr lang="ja-JP" altLang="en-US" sz="1400" dirty="0" smtClean="0">
                <a:ln w="57150">
                  <a:noFill/>
                </a:ln>
                <a:solidFill>
                  <a:schemeClr val="bg1"/>
                </a:solidFill>
                <a:latin typeface="HGS創英角ｺﾞｼｯｸUB" panose="020B0900000000000000" pitchFamily="50" charset="-128"/>
                <a:ea typeface="HGS創英角ｺﾞｼｯｸUB" panose="020B0900000000000000" pitchFamily="50" charset="-128"/>
              </a:rPr>
              <a:t>月</a:t>
            </a:r>
            <a:r>
              <a:rPr lang="en-US" altLang="ja-JP" dirty="0" smtClean="0">
                <a:ln w="57150">
                  <a:noFill/>
                </a:ln>
                <a:solidFill>
                  <a:schemeClr val="bg1"/>
                </a:solidFill>
                <a:latin typeface="HGS創英角ｺﾞｼｯｸUB" panose="020B0900000000000000" pitchFamily="50" charset="-128"/>
                <a:ea typeface="HGS創英角ｺﾞｼｯｸUB" panose="020B0900000000000000" pitchFamily="50" charset="-128"/>
              </a:rPr>
              <a:t>30</a:t>
            </a:r>
            <a:r>
              <a:rPr lang="ja-JP" altLang="en-US" sz="1400" dirty="0" smtClean="0">
                <a:ln w="57150">
                  <a:noFill/>
                </a:ln>
                <a:solidFill>
                  <a:schemeClr val="bg1"/>
                </a:solidFill>
                <a:latin typeface="HGS創英角ｺﾞｼｯｸUB" panose="020B0900000000000000" pitchFamily="50" charset="-128"/>
                <a:ea typeface="HGS創英角ｺﾞｼｯｸUB" panose="020B0900000000000000" pitchFamily="50" charset="-128"/>
              </a:rPr>
              <a:t>日（土） </a:t>
            </a:r>
            <a:endParaRPr kumimoji="1" lang="ja-JP" altLang="en-US" sz="1400" dirty="0">
              <a:ln w="57150">
                <a:noFill/>
              </a:ln>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53" name="正方形/長方形 52"/>
          <p:cNvSpPr/>
          <p:nvPr/>
        </p:nvSpPr>
        <p:spPr>
          <a:xfrm>
            <a:off x="201727" y="122408"/>
            <a:ext cx="4861290" cy="3619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solidFill>
                <a:srgbClr val="FF00FF"/>
              </a:solidFill>
            </a:endParaRPr>
          </a:p>
        </p:txBody>
      </p:sp>
      <p:sp>
        <p:nvSpPr>
          <p:cNvPr id="8" name="テキスト ボックス 7"/>
          <p:cNvSpPr txBox="1"/>
          <p:nvPr/>
        </p:nvSpPr>
        <p:spPr>
          <a:xfrm>
            <a:off x="5364510" y="6286812"/>
            <a:ext cx="4968865" cy="553998"/>
          </a:xfrm>
          <a:prstGeom prst="rect">
            <a:avLst/>
          </a:prstGeom>
          <a:noFill/>
        </p:spPr>
        <p:txBody>
          <a:bodyPr wrap="square" rtlCol="0">
            <a:spAutoFit/>
          </a:bodyPr>
          <a:lstStyle/>
          <a:p>
            <a:pPr algn="ctr"/>
            <a:r>
              <a:rPr kumimoji="1" lang="ja-JP" altLang="en-US"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rPr>
              <a:t>市民と市民活動団体、</a:t>
            </a:r>
            <a:r>
              <a:rPr kumimoji="1" lang="en-US" altLang="ja-JP"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rPr>
              <a:t>NPO</a:t>
            </a:r>
            <a:r>
              <a:rPr kumimoji="1" lang="ja-JP" altLang="en-US"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rPr>
              <a:t>、ボランティアの皆さん等を</a:t>
            </a:r>
            <a:r>
              <a:rPr lang="ja-JP" altLang="en-US"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rPr>
              <a:t>結び付け</a:t>
            </a:r>
            <a:endParaRPr lang="en-US" altLang="ja-JP"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endParaRPr>
          </a:p>
          <a:p>
            <a:pPr algn="ctr"/>
            <a:r>
              <a:rPr kumimoji="1" lang="ja-JP" altLang="en-US" sz="1000" dirty="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rPr>
              <a:t>情報交換</a:t>
            </a:r>
            <a:r>
              <a:rPr kumimoji="1" lang="ja-JP" altLang="en-US"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rPr>
              <a:t>や交流を促進する。その拠点が市民活動プラザです。</a:t>
            </a:r>
            <a:endParaRPr kumimoji="1" lang="en-US" altLang="ja-JP"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endParaRPr>
          </a:p>
          <a:p>
            <a:pPr algn="ctr"/>
            <a:r>
              <a:rPr lang="ja-JP" altLang="en-US" sz="1000" dirty="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rPr>
              <a:t>会議</a:t>
            </a:r>
            <a:r>
              <a:rPr lang="ja-JP" altLang="en-US"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rPr>
              <a:t>やイベント、情報交換などに、お気軽にご利用ください。</a:t>
            </a:r>
            <a:endParaRPr kumimoji="1" lang="en-US" altLang="ja-JP" sz="1000" dirty="0" smtClean="0">
              <a:ln w="6350">
                <a:solidFill>
                  <a:srgbClr val="00B050"/>
                </a:solidFill>
              </a:ln>
              <a:solidFill>
                <a:srgbClr val="34822E"/>
              </a:solidFill>
              <a:latin typeface="HG正楷書体-PRO" panose="03000600000000000000" pitchFamily="66" charset="-128"/>
              <a:ea typeface="HG正楷書体-PRO" panose="03000600000000000000" pitchFamily="66" charset="-128"/>
              <a:cs typeface="メイリオ" panose="020B0604030504040204" pitchFamily="50" charset="-128"/>
            </a:endParaRPr>
          </a:p>
        </p:txBody>
      </p:sp>
      <p:cxnSp>
        <p:nvCxnSpPr>
          <p:cNvPr id="19" name="直線コネクタ 18"/>
          <p:cNvCxnSpPr/>
          <p:nvPr/>
        </p:nvCxnSpPr>
        <p:spPr>
          <a:xfrm>
            <a:off x="1245894" y="3888482"/>
            <a:ext cx="0" cy="152697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23950" y="3888483"/>
            <a:ext cx="769441" cy="1526976"/>
          </a:xfrm>
          <a:prstGeom prst="rect">
            <a:avLst/>
          </a:prstGeom>
          <a:noFill/>
        </p:spPr>
        <p:txBody>
          <a:bodyPr vert="eaVert" wrap="square" rtlCol="0">
            <a:spAutoFit/>
          </a:bodyPr>
          <a:lstStyle/>
          <a:p>
            <a:pPr algn="ctr"/>
            <a:r>
              <a:rPr lang="ja-JP" altLang="en-US" dirty="0" smtClean="0">
                <a:ln>
                  <a:solidFill>
                    <a:schemeClr val="tx1"/>
                  </a:solidFill>
                </a:ln>
                <a:solidFill>
                  <a:srgbClr val="FF3300"/>
                </a:solidFill>
                <a:latin typeface="HGS創英角ﾎﾟｯﾌﾟ体" panose="040B0A00000000000000" pitchFamily="50" charset="-128"/>
                <a:ea typeface="HGS創英角ﾎﾟｯﾌﾟ体" panose="040B0A00000000000000" pitchFamily="50" charset="-128"/>
              </a:rPr>
              <a:t>カ</a:t>
            </a:r>
            <a:r>
              <a:rPr lang="ja-JP" altLang="en-US" dirty="0" smtClean="0">
                <a:ln>
                  <a:solidFill>
                    <a:schemeClr val="tx1"/>
                  </a:solidFill>
                </a:ln>
                <a:solidFill>
                  <a:srgbClr val="92D050"/>
                </a:solidFill>
                <a:latin typeface="HGS創英角ﾎﾟｯﾌﾟ体" panose="040B0A00000000000000" pitchFamily="50" charset="-128"/>
                <a:ea typeface="HGS創英角ﾎﾟｯﾌﾟ体" panose="040B0A00000000000000" pitchFamily="50" charset="-128"/>
              </a:rPr>
              <a:t>ラ</a:t>
            </a:r>
            <a:r>
              <a:rPr lang="ja-JP" altLang="en-US" dirty="0" smtClean="0">
                <a:ln>
                  <a:solidFill>
                    <a:schemeClr val="tx1"/>
                  </a:solidFill>
                </a:ln>
                <a:solidFill>
                  <a:srgbClr val="00B0F0"/>
                </a:solidFill>
                <a:latin typeface="HGS創英角ﾎﾟｯﾌﾟ体" panose="040B0A00000000000000" pitchFamily="50" charset="-128"/>
                <a:ea typeface="HGS創英角ﾎﾟｯﾌﾟ体" panose="040B0A00000000000000" pitchFamily="50" charset="-128"/>
              </a:rPr>
              <a:t>ー</a:t>
            </a:r>
            <a:r>
              <a:rPr lang="ja-JP" altLang="en-US" dirty="0" smtClean="0">
                <a:latin typeface="HGS創英角ﾎﾟｯﾌﾟ体" panose="040B0A00000000000000" pitchFamily="50" charset="-128"/>
                <a:ea typeface="HGS創英角ﾎﾟｯﾌﾟ体" panose="040B0A00000000000000" pitchFamily="50" charset="-128"/>
              </a:rPr>
              <a:t>印刷</a:t>
            </a:r>
            <a:endParaRPr lang="en-US" altLang="ja-JP" dirty="0">
              <a:latin typeface="HGS創英角ﾎﾟｯﾌﾟ体" panose="040B0A00000000000000" pitchFamily="50" charset="-128"/>
              <a:ea typeface="HGS創英角ﾎﾟｯﾌﾟ体" panose="040B0A00000000000000" pitchFamily="50" charset="-128"/>
            </a:endParaRPr>
          </a:p>
          <a:p>
            <a:pPr algn="ctr"/>
            <a:r>
              <a:rPr lang="ja-JP" altLang="en-US" sz="1800" dirty="0" smtClean="0">
                <a:latin typeface="HGS創英角ﾎﾟｯﾌﾟ体" panose="040B0A00000000000000" pitchFamily="50" charset="-128"/>
                <a:ea typeface="HGS創英角ﾎﾟｯﾌﾟ体" panose="040B0A00000000000000" pitchFamily="50" charset="-128"/>
              </a:rPr>
              <a:t>キャンペーン</a:t>
            </a:r>
            <a:endParaRPr lang="en-US" altLang="ja-JP" sz="1800" dirty="0">
              <a:latin typeface="HGS創英角ﾎﾟｯﾌﾟ体" panose="040B0A00000000000000" pitchFamily="50" charset="-128"/>
              <a:ea typeface="HGS創英角ﾎﾟｯﾌﾟ体" panose="040B0A00000000000000" pitchFamily="50" charset="-128"/>
            </a:endParaRPr>
          </a:p>
        </p:txBody>
      </p:sp>
      <p:sp>
        <p:nvSpPr>
          <p:cNvPr id="42" name="テキスト ボックス 41"/>
          <p:cNvSpPr txBox="1"/>
          <p:nvPr/>
        </p:nvSpPr>
        <p:spPr>
          <a:xfrm>
            <a:off x="8235829" y="5850700"/>
            <a:ext cx="2180019" cy="523220"/>
          </a:xfrm>
          <a:prstGeom prst="rect">
            <a:avLst/>
          </a:prstGeom>
          <a:noFill/>
        </p:spPr>
        <p:txBody>
          <a:bodyPr wrap="square" rtlCol="0">
            <a:spAutoFit/>
          </a:bodyPr>
          <a:lstStyle/>
          <a:p>
            <a:pPr algn="ctr"/>
            <a:r>
              <a:rPr lang="en-US" altLang="ja-JP" sz="2800" dirty="0" smtClean="0">
                <a:ln w="76200">
                  <a:solidFill>
                    <a:schemeClr val="bg1"/>
                  </a:solidFill>
                </a:ln>
                <a:solidFill>
                  <a:schemeClr val="bg1"/>
                </a:solidFill>
                <a:latin typeface="ふんわりラウンド" pitchFamily="50" charset="-128"/>
                <a:ea typeface="ふんわりラウンド" pitchFamily="50" charset="-128"/>
              </a:rPr>
              <a:t>28</a:t>
            </a:r>
            <a:r>
              <a:rPr lang="ja-JP" altLang="en-US" dirty="0" smtClean="0">
                <a:ln w="76200">
                  <a:solidFill>
                    <a:schemeClr val="bg1"/>
                  </a:solidFill>
                </a:ln>
                <a:solidFill>
                  <a:schemeClr val="bg1"/>
                </a:solidFill>
                <a:latin typeface="HGS創英角ｺﾞｼｯｸUB" panose="020B0900000000000000" pitchFamily="50" charset="-128"/>
                <a:ea typeface="HGS創英角ｺﾞｼｯｸUB" panose="020B0900000000000000" pitchFamily="50" charset="-128"/>
              </a:rPr>
              <a:t>年</a:t>
            </a:r>
            <a:r>
              <a:rPr lang="en-US" altLang="ja-JP" sz="2800" dirty="0">
                <a:ln w="76200">
                  <a:solidFill>
                    <a:schemeClr val="bg1"/>
                  </a:solidFill>
                </a:ln>
                <a:solidFill>
                  <a:schemeClr val="bg1"/>
                </a:solidFill>
                <a:latin typeface="ふんわりラウンド" pitchFamily="50" charset="-128"/>
                <a:ea typeface="ふんわりラウンド" pitchFamily="50" charset="-128"/>
              </a:rPr>
              <a:t>4</a:t>
            </a:r>
            <a:r>
              <a:rPr lang="ja-JP" altLang="en-US" dirty="0" smtClean="0">
                <a:ln w="76200">
                  <a:solidFill>
                    <a:schemeClr val="bg1"/>
                  </a:solidFill>
                </a:ln>
                <a:solidFill>
                  <a:schemeClr val="bg1"/>
                </a:solidFill>
                <a:latin typeface="HGS創英角ｺﾞｼｯｸUB" panose="020B0900000000000000" pitchFamily="50" charset="-128"/>
                <a:ea typeface="HGS創英角ｺﾞｼｯｸUB" panose="020B0900000000000000" pitchFamily="50" charset="-128"/>
              </a:rPr>
              <a:t>月号</a:t>
            </a:r>
            <a:endParaRPr kumimoji="1" lang="en-US" altLang="ja-JP" sz="2800" dirty="0" smtClean="0">
              <a:ln w="76200">
                <a:solidFill>
                  <a:schemeClr val="bg1"/>
                </a:solidFill>
              </a:ln>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77" name="テキスト ボックス 76"/>
          <p:cNvSpPr txBox="1"/>
          <p:nvPr/>
        </p:nvSpPr>
        <p:spPr>
          <a:xfrm>
            <a:off x="8235829" y="5850700"/>
            <a:ext cx="2180019" cy="523220"/>
          </a:xfrm>
          <a:prstGeom prst="rect">
            <a:avLst/>
          </a:prstGeom>
          <a:noFill/>
        </p:spPr>
        <p:txBody>
          <a:bodyPr wrap="square" rtlCol="0">
            <a:spAutoFit/>
          </a:bodyPr>
          <a:lstStyle/>
          <a:p>
            <a:pPr algn="ctr"/>
            <a:r>
              <a:rPr lang="en-US" altLang="ja-JP" sz="2800" dirty="0" smtClean="0">
                <a:ln>
                  <a:solidFill>
                    <a:srgbClr val="FFFF00"/>
                  </a:solidFill>
                </a:ln>
                <a:solidFill>
                  <a:srgbClr val="FF5050"/>
                </a:solidFill>
                <a:latin typeface="ふんわりラウンド" pitchFamily="50" charset="-128"/>
                <a:ea typeface="ふんわりラウンド" pitchFamily="50" charset="-128"/>
              </a:rPr>
              <a:t>28</a:t>
            </a:r>
            <a:r>
              <a:rPr lang="ja-JP" altLang="en-US" dirty="0" smtClean="0">
                <a:ln>
                  <a:solidFill>
                    <a:srgbClr val="FFFF00"/>
                  </a:solidFill>
                </a:ln>
                <a:solidFill>
                  <a:srgbClr val="FF5050"/>
                </a:solidFill>
                <a:latin typeface="HGS創英角ｺﾞｼｯｸUB" panose="020B0900000000000000" pitchFamily="50" charset="-128"/>
                <a:ea typeface="HGS創英角ｺﾞｼｯｸUB" panose="020B0900000000000000" pitchFamily="50" charset="-128"/>
              </a:rPr>
              <a:t>年</a:t>
            </a:r>
            <a:r>
              <a:rPr lang="en-US" altLang="ja-JP" sz="2800" dirty="0">
                <a:ln>
                  <a:solidFill>
                    <a:srgbClr val="FFFF00"/>
                  </a:solidFill>
                </a:ln>
                <a:solidFill>
                  <a:srgbClr val="FF5050"/>
                </a:solidFill>
                <a:latin typeface="ふんわりラウンド" pitchFamily="50" charset="-128"/>
                <a:ea typeface="ふんわりラウンド" pitchFamily="50" charset="-128"/>
              </a:rPr>
              <a:t>4</a:t>
            </a:r>
            <a:r>
              <a:rPr lang="ja-JP" altLang="en-US" dirty="0" smtClean="0">
                <a:ln>
                  <a:solidFill>
                    <a:srgbClr val="FFFF00"/>
                  </a:solidFill>
                </a:ln>
                <a:solidFill>
                  <a:srgbClr val="FF5050"/>
                </a:solidFill>
                <a:latin typeface="HGS創英角ｺﾞｼｯｸUB" panose="020B0900000000000000" pitchFamily="50" charset="-128"/>
                <a:ea typeface="HGS創英角ｺﾞｼｯｸUB" panose="020B0900000000000000" pitchFamily="50" charset="-128"/>
              </a:rPr>
              <a:t>月号</a:t>
            </a:r>
            <a:endParaRPr kumimoji="1" lang="en-US" altLang="ja-JP" sz="2800" dirty="0" smtClean="0">
              <a:ln>
                <a:solidFill>
                  <a:srgbClr val="FFFF00"/>
                </a:solidFill>
              </a:ln>
              <a:solidFill>
                <a:srgbClr val="FF5050"/>
              </a:solidFill>
              <a:latin typeface="HGS創英角ｺﾞｼｯｸUB" panose="020B0900000000000000" pitchFamily="50" charset="-128"/>
              <a:ea typeface="HGS創英角ｺﾞｼｯｸUB" panose="020B0900000000000000" pitchFamily="50" charset="-128"/>
            </a:endParaRPr>
          </a:p>
        </p:txBody>
      </p:sp>
      <p:sp>
        <p:nvSpPr>
          <p:cNvPr id="43" name="テキスト ボックス 42"/>
          <p:cNvSpPr txBox="1"/>
          <p:nvPr/>
        </p:nvSpPr>
        <p:spPr>
          <a:xfrm>
            <a:off x="6011192" y="360090"/>
            <a:ext cx="3709802" cy="646331"/>
          </a:xfrm>
          <a:prstGeom prst="rect">
            <a:avLst/>
          </a:prstGeom>
          <a:noFill/>
        </p:spPr>
        <p:txBody>
          <a:bodyPr wrap="square" rtlCol="0">
            <a:spAutoFit/>
          </a:bodyPr>
          <a:lstStyle/>
          <a:p>
            <a:pPr algn="ctr"/>
            <a:r>
              <a:rPr lang="en-US" altLang="ja-JP" sz="3600" dirty="0" smtClean="0">
                <a:ln w="19050">
                  <a:solidFill>
                    <a:srgbClr val="FFFF00"/>
                  </a:solidFill>
                </a:ln>
                <a:solidFill>
                  <a:srgbClr val="FF5050"/>
                </a:solidFill>
                <a:latin typeface="ふんわりラウンド" pitchFamily="50" charset="-128"/>
                <a:ea typeface="ふんわりラウンド" pitchFamily="50" charset="-128"/>
              </a:rPr>
              <a:t>HONOHONO</a:t>
            </a:r>
            <a:endParaRPr kumimoji="1" lang="en-US" altLang="ja-JP" dirty="0" smtClean="0">
              <a:ln w="19050">
                <a:solidFill>
                  <a:srgbClr val="FFFF00"/>
                </a:solidFill>
              </a:ln>
              <a:solidFill>
                <a:srgbClr val="FF5050"/>
              </a:solidFill>
              <a:latin typeface="ふんわりラウンド" pitchFamily="50" charset="-128"/>
              <a:ea typeface="ふんわりラウンド" pitchFamily="50" charset="-128"/>
            </a:endParaRPr>
          </a:p>
        </p:txBody>
      </p:sp>
      <p:sp>
        <p:nvSpPr>
          <p:cNvPr id="12" name="テキスト ボックス 11"/>
          <p:cNvSpPr txBox="1"/>
          <p:nvPr/>
        </p:nvSpPr>
        <p:spPr>
          <a:xfrm>
            <a:off x="5996639" y="216074"/>
            <a:ext cx="3607682" cy="276999"/>
          </a:xfrm>
          <a:prstGeom prst="rect">
            <a:avLst/>
          </a:prstGeom>
          <a:noFill/>
        </p:spPr>
        <p:txBody>
          <a:bodyPr wrap="square" rtlCol="0">
            <a:spAutoFit/>
          </a:bodyPr>
          <a:lstStyle/>
          <a:p>
            <a:pPr algn="ctr"/>
            <a:r>
              <a:rPr lang="ja-JP" altLang="en-US" sz="1200" dirty="0">
                <a:ln w="12700">
                  <a:solidFill>
                    <a:srgbClr val="00B050"/>
                  </a:solidFill>
                </a:ln>
                <a:solidFill>
                  <a:srgbClr val="34822E"/>
                </a:solidFill>
                <a:latin typeface="HG丸ｺﾞｼｯｸM-PRO" panose="020F0600000000000000" pitchFamily="50" charset="-128"/>
                <a:ea typeface="HG丸ｺﾞｼｯｸM-PRO" panose="020F0600000000000000" pitchFamily="50" charset="-128"/>
              </a:rPr>
              <a:t>佐賀市市民活動</a:t>
            </a:r>
            <a:r>
              <a:rPr lang="ja-JP" altLang="en-US" sz="1200" dirty="0" smtClean="0">
                <a:ln w="12700">
                  <a:solidFill>
                    <a:srgbClr val="00B050"/>
                  </a:solidFill>
                </a:ln>
                <a:solidFill>
                  <a:srgbClr val="34822E"/>
                </a:solidFill>
                <a:latin typeface="HG丸ｺﾞｼｯｸM-PRO" panose="020F0600000000000000" pitchFamily="50" charset="-128"/>
                <a:ea typeface="HG丸ｺﾞｼｯｸM-PRO" panose="020F0600000000000000" pitchFamily="50" charset="-128"/>
              </a:rPr>
              <a:t>プラザ広報誌</a:t>
            </a:r>
            <a:endParaRPr lang="ja-JP" altLang="en-US" sz="1200" dirty="0">
              <a:ln w="12700">
                <a:solidFill>
                  <a:srgbClr val="00B050"/>
                </a:solidFill>
              </a:ln>
              <a:solidFill>
                <a:srgbClr val="34822E"/>
              </a:solidFill>
              <a:latin typeface="HG丸ｺﾞｼｯｸM-PRO" panose="020F0600000000000000" pitchFamily="50" charset="-128"/>
              <a:ea typeface="HG丸ｺﾞｼｯｸM-PRO" panose="020F0600000000000000" pitchFamily="50" charset="-128"/>
            </a:endParaRPr>
          </a:p>
        </p:txBody>
      </p:sp>
      <p:sp>
        <p:nvSpPr>
          <p:cNvPr id="54" name="テキスト ボックス 53"/>
          <p:cNvSpPr txBox="1"/>
          <p:nvPr/>
        </p:nvSpPr>
        <p:spPr>
          <a:xfrm>
            <a:off x="179933" y="103996"/>
            <a:ext cx="4883083" cy="400110"/>
          </a:xfrm>
          <a:prstGeom prst="rect">
            <a:avLst/>
          </a:prstGeom>
          <a:noFill/>
        </p:spPr>
        <p:txBody>
          <a:bodyPr wrap="square" rtlCol="0">
            <a:spAutoFit/>
          </a:bodyPr>
          <a:lstStyle/>
          <a:p>
            <a:endParaRPr kumimoji="1" lang="ja-JP" altLang="en-US" b="1" dirty="0"/>
          </a:p>
        </p:txBody>
      </p:sp>
      <p:sp>
        <p:nvSpPr>
          <p:cNvPr id="60" name="テキスト ボックス 59"/>
          <p:cNvSpPr txBox="1"/>
          <p:nvPr/>
        </p:nvSpPr>
        <p:spPr>
          <a:xfrm>
            <a:off x="1239340" y="2736354"/>
            <a:ext cx="1244850" cy="461665"/>
          </a:xfrm>
          <a:prstGeom prst="rect">
            <a:avLst/>
          </a:prstGeom>
          <a:noFill/>
        </p:spPr>
        <p:txBody>
          <a:bodyPr wrap="square" rtlCol="0">
            <a:spAutoFit/>
          </a:bodyPr>
          <a:lstStyle/>
          <a:p>
            <a:r>
              <a:rPr lang="ja-JP" altLang="en-US" sz="1200" b="1" dirty="0">
                <a:solidFill>
                  <a:schemeClr val="bg1"/>
                </a:solidFill>
              </a:rPr>
              <a:t>代表理事　</a:t>
            </a:r>
            <a:endParaRPr lang="en-US" altLang="ja-JP" sz="1200" b="1" dirty="0" smtClean="0">
              <a:solidFill>
                <a:schemeClr val="bg1"/>
              </a:solidFill>
            </a:endParaRPr>
          </a:p>
          <a:p>
            <a:r>
              <a:rPr lang="ja-JP" altLang="en-US" sz="1200" b="1" dirty="0" smtClean="0">
                <a:solidFill>
                  <a:schemeClr val="bg1"/>
                </a:solidFill>
              </a:rPr>
              <a:t>山田</a:t>
            </a:r>
            <a:r>
              <a:rPr lang="ja-JP" altLang="en-US" sz="1200" b="1" dirty="0">
                <a:solidFill>
                  <a:schemeClr val="bg1"/>
                </a:solidFill>
              </a:rPr>
              <a:t>泰久　</a:t>
            </a:r>
            <a:r>
              <a:rPr lang="ja-JP" altLang="en-US" sz="1200" b="1" dirty="0" smtClean="0">
                <a:solidFill>
                  <a:schemeClr val="bg1"/>
                </a:solidFill>
              </a:rPr>
              <a:t>氏</a:t>
            </a:r>
            <a:endParaRPr lang="ja-JP" altLang="en-US" sz="1200" b="1" dirty="0">
              <a:solidFill>
                <a:schemeClr val="bg1"/>
              </a:solidFill>
            </a:endParaRPr>
          </a:p>
        </p:txBody>
      </p:sp>
      <p:sp>
        <p:nvSpPr>
          <p:cNvPr id="13" name="右矢印 12"/>
          <p:cNvSpPr/>
          <p:nvPr/>
        </p:nvSpPr>
        <p:spPr>
          <a:xfrm>
            <a:off x="2844230" y="4439213"/>
            <a:ext cx="399010" cy="385373"/>
          </a:xfrm>
          <a:prstGeom prst="rightArrow">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511124" y="988417"/>
            <a:ext cx="4029850" cy="292388"/>
          </a:xfrm>
          <a:prstGeom prst="rect">
            <a:avLst/>
          </a:prstGeom>
          <a:noFill/>
        </p:spPr>
        <p:txBody>
          <a:bodyPr wrap="square" rtlCol="0">
            <a:spAutoFit/>
          </a:bodyPr>
          <a:lstStyle/>
          <a:p>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 子育てひろばさんさんさん☆  </a:t>
            </a:r>
            <a:endParaRPr kumimoji="1" lang="ja-JP" altLang="en-US" sz="13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5497885" y="1236380"/>
            <a:ext cx="4497228" cy="861774"/>
          </a:xfrm>
          <a:prstGeom prst="rect">
            <a:avLst/>
          </a:prstGeom>
          <a:noFill/>
        </p:spPr>
        <p:txBody>
          <a:bodyPr wrap="square" rtlCol="0">
            <a:spAutoFit/>
          </a:bodyPr>
          <a:lstStyle/>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おいでよ！さんさんひろば♡</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「子育てひろば」は気軽に立ち寄り、誰かに会えるフリースペースです。</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誰</a:t>
            </a:r>
            <a:r>
              <a:rPr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でもいつでも参加できます。</a:t>
            </a:r>
            <a:endPar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子育て中の親子のための「子育てひろば」です。</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誰も</a:t>
            </a:r>
            <a:r>
              <a:rPr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がゆっくり育ちあう場所です。</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508526" y="2115285"/>
            <a:ext cx="4708840" cy="861774"/>
          </a:xfrm>
          <a:prstGeom prst="rect">
            <a:avLst/>
          </a:prstGeom>
          <a:noFill/>
        </p:spPr>
        <p:txBody>
          <a:bodyPr wrap="square" rtlCol="0">
            <a:spAutoFit/>
          </a:bodyPr>
          <a:lstStyle/>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佐賀市市民活動プラザにて</a:t>
            </a:r>
            <a:r>
              <a:rPr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毎週火</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曜日（祝日除く）</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午前</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分から午後</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分まで実施。</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endPar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佐賀市白山</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2-1-12</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佐賀商工ビル</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階　市民活動プラザ</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No.103</a:t>
            </a:r>
          </a:p>
          <a:p>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090-3011-0333      FAX 0952-40-2011</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92265" y="112513"/>
            <a:ext cx="1283814" cy="3619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FF"/>
              </a:solidFill>
            </a:endParaRPr>
          </a:p>
        </p:txBody>
      </p:sp>
      <p:sp>
        <p:nvSpPr>
          <p:cNvPr id="41" name="テキスト ボックス 40"/>
          <p:cNvSpPr txBox="1"/>
          <p:nvPr/>
        </p:nvSpPr>
        <p:spPr>
          <a:xfrm>
            <a:off x="214194" y="144066"/>
            <a:ext cx="1261884" cy="276999"/>
          </a:xfrm>
          <a:prstGeom prst="rect">
            <a:avLst/>
          </a:prstGeom>
          <a:noFill/>
        </p:spPr>
        <p:txBody>
          <a:bodyPr wrap="none" rtlCol="0">
            <a:spAutoFit/>
          </a:bodyPr>
          <a:lstStyle/>
          <a:p>
            <a:r>
              <a:rPr kumimoji="1" lang="ja-JP" altLang="en-US" sz="1200" dirty="0" smtClean="0">
                <a:latin typeface="HGS創英角ｺﾞｼｯｸUB" panose="020B0900000000000000" pitchFamily="50" charset="-128"/>
                <a:ea typeface="HGS創英角ｺﾞｼｯｸUB" panose="020B0900000000000000" pitchFamily="50" charset="-128"/>
              </a:rPr>
              <a:t>助成金のご紹介</a:t>
            </a:r>
            <a:endParaRPr kumimoji="1" lang="ja-JP" altLang="en-US" sz="1200" dirty="0">
              <a:latin typeface="HGS創英角ｺﾞｼｯｸUB" panose="020B0900000000000000" pitchFamily="50" charset="-128"/>
              <a:ea typeface="HGS創英角ｺﾞｼｯｸUB" panose="020B0900000000000000" pitchFamily="50" charset="-128"/>
            </a:endParaRPr>
          </a:p>
        </p:txBody>
      </p:sp>
      <p:sp>
        <p:nvSpPr>
          <p:cNvPr id="15" name="テキスト ボックス 14"/>
          <p:cNvSpPr txBox="1"/>
          <p:nvPr/>
        </p:nvSpPr>
        <p:spPr>
          <a:xfrm>
            <a:off x="1440074" y="178182"/>
            <a:ext cx="3594467"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子供たちの環境学習活動に対する助成事業</a:t>
            </a:r>
          </a:p>
        </p:txBody>
      </p:sp>
      <p:sp>
        <p:nvSpPr>
          <p:cNvPr id="16" name="テキスト ボックス 15"/>
          <p:cNvSpPr txBox="1"/>
          <p:nvPr/>
        </p:nvSpPr>
        <p:spPr>
          <a:xfrm>
            <a:off x="155718" y="504106"/>
            <a:ext cx="4920760" cy="3554819"/>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緑化や自然体験などの環境学習活動の実践を通じて、自然環境の保全と改善について地域の子供たちの意識向上を図ることを目的とする</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■助成対象事業</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・申請者が小学生以下の子供を対象に行う、緑化や自然体験などの環境保全に関する体験・学習活動。</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・事業は平成</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日から平成</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日までの間に実施・完了するものであること</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ただし</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、事業が概ね平成</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年度を通じて実施されるものである場合には、平成</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日以降に開始することを妨げない。</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・事業に対し同様の助成を他から受けていないこと、あるいは受ける予定がないこと</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■対象者</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日本国内の保育園、幼稚園、小学校、および</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法人等の地域活動団体（助成事業を行う公益法人を除く）。</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助成対象地</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事業地が、原則として人口</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万人以上の市区町村の都市計画法第</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条に基づく市街化区域内であること。</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助成金額</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助成対象費用の額、または</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万円のいずれか少ない額。（</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件当たり</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募集締切</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日（金）</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必着</a:t>
            </a:r>
            <a:endParaRPr lang="en-US" altLang="ja-JP" sz="8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申込方法</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下記</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より所定の申請書をダウンロードし、必要事項を記入の上、財団に郵送により</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提出。</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800" dirty="0">
                <a:hlinkClick r:id="rId5"/>
              </a:rPr>
              <a:t>http://</a:t>
            </a:r>
            <a:r>
              <a:rPr lang="en-US" altLang="ja-JP" sz="800" dirty="0" smtClean="0">
                <a:hlinkClick r:id="rId5"/>
              </a:rPr>
              <a:t>takahara-env.or.jp/bosyu/index.html</a:t>
            </a:r>
            <a:r>
              <a:rPr lang="en-US" altLang="ja-JP" sz="800" dirty="0"/>
              <a:t/>
            </a:r>
            <a:br>
              <a:rPr lang="en-US" altLang="ja-JP" sz="800" dirty="0"/>
            </a:br>
            <a:r>
              <a:rPr lang="en-US" altLang="ja-JP" sz="800" dirty="0"/>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申込書の提出先及びお問い合せ先等</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公益財団法人高原環境財団</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108-0074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東京都港区高輪</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3-25-27-1301</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03-3449-8684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03-3449-2625</a:t>
            </a:r>
            <a:b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E-mail</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mail@takahara-env.or.jp</a:t>
            </a:r>
            <a:b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800" dirty="0"/>
              <a:t>URL</a:t>
            </a:r>
            <a:r>
              <a:rPr lang="ja-JP" altLang="en-US" sz="800" dirty="0"/>
              <a:t>　 </a:t>
            </a:r>
            <a:r>
              <a:rPr lang="en-US" altLang="ja-JP" sz="800" dirty="0">
                <a:hlinkClick r:id="rId6"/>
              </a:rPr>
              <a:t>http://takahara-env.or.jp/bosyu/02_env_study.html</a:t>
            </a:r>
            <a:endParaRPr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a:picLocks noChangeAspect="1"/>
          </p:cNvPicPr>
          <p:nvPr/>
        </p:nvPicPr>
        <p:blipFill>
          <a:blip r:embed="rId7" cstate="print">
            <a:extLst>
              <a:ext uri="{BEBA8EAE-BF5A-486C-A8C5-ECC9F3942E4B}">
                <a14:imgProps xmlns:a14="http://schemas.microsoft.com/office/drawing/2010/main">
                  <a14:imgLayer r:embed="rId8">
                    <a14:imgEffect>
                      <a14:brightnessContrast bright="40000"/>
                    </a14:imgEffect>
                  </a14:imgLayer>
                </a14:imgProps>
              </a:ext>
              <a:ext uri="{28A0092B-C50C-407E-A947-70E740481C1C}">
                <a14:useLocalDpi xmlns:a14="http://schemas.microsoft.com/office/drawing/2010/main" val="0"/>
              </a:ext>
            </a:extLst>
          </a:blip>
          <a:stretch>
            <a:fillRect/>
          </a:stretch>
        </p:blipFill>
        <p:spPr>
          <a:xfrm>
            <a:off x="5668693" y="2925375"/>
            <a:ext cx="1920000" cy="1440000"/>
          </a:xfrm>
          <a:prstGeom prst="rect">
            <a:avLst/>
          </a:prstGeom>
        </p:spPr>
      </p:pic>
      <p:pic>
        <p:nvPicPr>
          <p:cNvPr id="26" name="図 25"/>
          <p:cNvPicPr>
            <a:picLocks noChangeAspect="1"/>
          </p:cNvPicPr>
          <p:nvPr/>
        </p:nvPicPr>
        <p:blipFill rotWithShape="1">
          <a:blip r:embed="rId9" cstate="print">
            <a:extLst>
              <a:ext uri="{BEBA8EAE-BF5A-486C-A8C5-ECC9F3942E4B}">
                <a14:imgProps xmlns:a14="http://schemas.microsoft.com/office/drawing/2010/main">
                  <a14:imgLayer r:embed="rId10">
                    <a14:imgEffect>
                      <a14:brightnessContrast bright="20000"/>
                    </a14:imgEffect>
                  </a14:imgLayer>
                </a14:imgProps>
              </a:ext>
              <a:ext uri="{28A0092B-C50C-407E-A947-70E740481C1C}">
                <a14:useLocalDpi xmlns:a14="http://schemas.microsoft.com/office/drawing/2010/main" val="0"/>
              </a:ext>
            </a:extLst>
          </a:blip>
          <a:srcRect l="9803" t="4500" b="4413"/>
          <a:stretch/>
        </p:blipFill>
        <p:spPr>
          <a:xfrm>
            <a:off x="5668693" y="4439213"/>
            <a:ext cx="1920000" cy="1440000"/>
          </a:xfrm>
          <a:prstGeom prst="rect">
            <a:avLst/>
          </a:prstGeom>
        </p:spPr>
      </p:pic>
      <p:pic>
        <p:nvPicPr>
          <p:cNvPr id="28" name="図 27"/>
          <p:cNvPicPr>
            <a:picLocks noChangeAspect="1"/>
          </p:cNvPicPr>
          <p:nvPr/>
        </p:nvPicPr>
        <p:blipFill rotWithShape="1">
          <a:blip r:embed="rId11" cstate="print">
            <a:extLst>
              <a:ext uri="{BEBA8EAE-BF5A-486C-A8C5-ECC9F3942E4B}">
                <a14:imgProps xmlns:a14="http://schemas.microsoft.com/office/drawing/2010/main">
                  <a14:imgLayer r:embed="rId12">
                    <a14:imgEffect>
                      <a14:brightnessContrast bright="20000"/>
                    </a14:imgEffect>
                  </a14:imgLayer>
                </a14:imgProps>
              </a:ext>
              <a:ext uri="{28A0092B-C50C-407E-A947-70E740481C1C}">
                <a14:useLocalDpi xmlns:a14="http://schemas.microsoft.com/office/drawing/2010/main" val="0"/>
              </a:ext>
            </a:extLst>
          </a:blip>
          <a:srcRect l="12587" t="4523" r="9428" b="17441"/>
          <a:stretch/>
        </p:blipFill>
        <p:spPr>
          <a:xfrm>
            <a:off x="7978674" y="2918133"/>
            <a:ext cx="1918800" cy="1440000"/>
          </a:xfrm>
          <a:prstGeom prst="rect">
            <a:avLst/>
          </a:prstGeom>
        </p:spPr>
      </p:pic>
      <p:pic>
        <p:nvPicPr>
          <p:cNvPr id="29" name="図 28"/>
          <p:cNvPicPr>
            <a:picLocks noChangeAspect="1"/>
          </p:cNvPicPr>
          <p:nvPr/>
        </p:nvPicPr>
        <p:blipFill>
          <a:blip r:embed="rId13" cstate="print">
            <a:extLst>
              <a:ext uri="{BEBA8EAE-BF5A-486C-A8C5-ECC9F3942E4B}">
                <a14:imgProps xmlns:a14="http://schemas.microsoft.com/office/drawing/2010/main">
                  <a14:imgLayer r:embed="rId14">
                    <a14:imgEffect>
                      <a14:brightnessContrast bright="20000"/>
                    </a14:imgEffect>
                  </a14:imgLayer>
                </a14:imgProps>
              </a:ext>
              <a:ext uri="{28A0092B-C50C-407E-A947-70E740481C1C}">
                <a14:useLocalDpi xmlns:a14="http://schemas.microsoft.com/office/drawing/2010/main" val="0"/>
              </a:ext>
            </a:extLst>
          </a:blip>
          <a:stretch>
            <a:fillRect/>
          </a:stretch>
        </p:blipFill>
        <p:spPr>
          <a:xfrm>
            <a:off x="7979548" y="4439213"/>
            <a:ext cx="1920000" cy="1440000"/>
          </a:xfrm>
          <a:prstGeom prst="rect">
            <a:avLst/>
          </a:prstGeom>
        </p:spPr>
      </p:pic>
      <p:pic>
        <p:nvPicPr>
          <p:cNvPr id="4" name="図 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780334" y="3060390"/>
            <a:ext cx="914400" cy="801624"/>
          </a:xfrm>
          <a:prstGeom prst="rect">
            <a:avLst/>
          </a:prstGeom>
        </p:spPr>
      </p:pic>
      <p:pic>
        <p:nvPicPr>
          <p:cNvPr id="5" name="図 4"/>
          <p:cNvPicPr>
            <a:picLocks noChangeAspect="1"/>
          </p:cNvPicPr>
          <p:nvPr/>
        </p:nvPicPr>
        <p:blipFill rotWithShape="1">
          <a:blip r:embed="rId16" cstate="print">
            <a:extLst>
              <a:ext uri="{28A0092B-C50C-407E-A947-70E740481C1C}">
                <a14:useLocalDpi xmlns:a14="http://schemas.microsoft.com/office/drawing/2010/main" val="0"/>
              </a:ext>
            </a:extLst>
          </a:blip>
          <a:srcRect t="16933" r="22057"/>
          <a:stretch/>
        </p:blipFill>
        <p:spPr>
          <a:xfrm>
            <a:off x="3824579" y="3915485"/>
            <a:ext cx="495815" cy="280333"/>
          </a:xfrm>
          <a:prstGeom prst="rect">
            <a:avLst/>
          </a:prstGeom>
        </p:spPr>
      </p:pic>
      <p:pic>
        <p:nvPicPr>
          <p:cNvPr id="44" name="図 43"/>
          <p:cNvPicPr>
            <a:picLocks noChangeAspect="1"/>
          </p:cNvPicPr>
          <p:nvPr/>
        </p:nvPicPr>
        <p:blipFill rotWithShape="1">
          <a:blip r:embed="rId17" cstate="print">
            <a:extLst>
              <a:ext uri="{28A0092B-C50C-407E-A947-70E740481C1C}">
                <a14:useLocalDpi xmlns:a14="http://schemas.microsoft.com/office/drawing/2010/main" val="0"/>
              </a:ext>
            </a:extLst>
          </a:blip>
          <a:srcRect t="16933" r="22057"/>
          <a:stretch/>
        </p:blipFill>
        <p:spPr>
          <a:xfrm flipH="1">
            <a:off x="2160154" y="3915485"/>
            <a:ext cx="487713" cy="280333"/>
          </a:xfrm>
          <a:prstGeom prst="rect">
            <a:avLst/>
          </a:prstGeom>
        </p:spPr>
      </p:pic>
      <p:sp>
        <p:nvSpPr>
          <p:cNvPr id="6" name="円/楕円 5"/>
          <p:cNvSpPr/>
          <p:nvPr/>
        </p:nvSpPr>
        <p:spPr>
          <a:xfrm>
            <a:off x="2070144" y="3915485"/>
            <a:ext cx="154334" cy="90010"/>
          </a:xfrm>
          <a:prstGeom prst="ellipse">
            <a:avLst/>
          </a:prstGeom>
          <a:solidFill>
            <a:srgbClr val="E8FFA4"/>
          </a:solidFill>
          <a:ln>
            <a:solidFill>
              <a:srgbClr val="E8FF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4256070" y="3915485"/>
            <a:ext cx="154334" cy="90010"/>
          </a:xfrm>
          <a:prstGeom prst="ellipse">
            <a:avLst/>
          </a:prstGeom>
          <a:solidFill>
            <a:srgbClr val="E8FFA4"/>
          </a:solidFill>
          <a:ln>
            <a:solidFill>
              <a:srgbClr val="E8FF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10541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グループ化 74"/>
          <p:cNvGrpSpPr/>
          <p:nvPr/>
        </p:nvGrpSpPr>
        <p:grpSpPr>
          <a:xfrm>
            <a:off x="151453" y="2631537"/>
            <a:ext cx="1129626" cy="743888"/>
            <a:chOff x="5220494" y="2811557"/>
            <a:chExt cx="1129626" cy="743888"/>
          </a:xfrm>
        </p:grpSpPr>
        <p:pic>
          <p:nvPicPr>
            <p:cNvPr id="76" name="図 7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0494" y="3066535"/>
              <a:ext cx="560355" cy="488910"/>
            </a:xfrm>
            <a:prstGeom prst="rect">
              <a:avLst/>
            </a:prstGeom>
          </p:spPr>
        </p:pic>
        <p:pic>
          <p:nvPicPr>
            <p:cNvPr id="77" name="図 7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89765" y="3066535"/>
              <a:ext cx="560355" cy="488910"/>
            </a:xfrm>
            <a:prstGeom prst="rect">
              <a:avLst/>
            </a:prstGeom>
          </p:spPr>
        </p:pic>
        <p:pic>
          <p:nvPicPr>
            <p:cNvPr id="78" name="図 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99514" y="2811557"/>
              <a:ext cx="560355" cy="488910"/>
            </a:xfrm>
            <a:prstGeom prst="rect">
              <a:avLst/>
            </a:prstGeom>
          </p:spPr>
        </p:pic>
      </p:grpSp>
      <p:cxnSp>
        <p:nvCxnSpPr>
          <p:cNvPr id="6" name="直線コネクタ 5"/>
          <p:cNvCxnSpPr/>
          <p:nvPr/>
        </p:nvCxnSpPr>
        <p:spPr>
          <a:xfrm>
            <a:off x="5221288" y="0"/>
            <a:ext cx="0" cy="7200900"/>
          </a:xfrm>
          <a:prstGeom prst="line">
            <a:avLst/>
          </a:prstGeom>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89924" y="3330420"/>
            <a:ext cx="4967758" cy="36004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p:cNvGrpSpPr/>
          <p:nvPr/>
        </p:nvGrpSpPr>
        <p:grpSpPr>
          <a:xfrm>
            <a:off x="7136371" y="7704906"/>
            <a:ext cx="5685977" cy="2088232"/>
            <a:chOff x="5292502" y="5256634"/>
            <a:chExt cx="5685977" cy="2088232"/>
          </a:xfrm>
        </p:grpSpPr>
        <p:sp>
          <p:nvSpPr>
            <p:cNvPr id="7" name="テキスト ボックス 6"/>
            <p:cNvSpPr txBox="1"/>
            <p:nvPr/>
          </p:nvSpPr>
          <p:spPr>
            <a:xfrm>
              <a:off x="5361856" y="5256634"/>
              <a:ext cx="4968552" cy="360000"/>
            </a:xfrm>
            <a:prstGeom prst="rect">
              <a:avLst/>
            </a:prstGeom>
            <a:solidFill>
              <a:srgbClr val="FF0000"/>
            </a:solidFill>
          </p:spPr>
          <p:txBody>
            <a:bodyPr wrap="square" rtlCol="0">
              <a:spAutoFit/>
            </a:bodyPr>
            <a:lstStyle/>
            <a:p>
              <a:endParaRPr kumimoji="1" lang="ja-JP" altLang="en-US" dirty="0">
                <a:ln>
                  <a:solidFill>
                    <a:schemeClr val="bg1"/>
                  </a:solidFill>
                </a:ln>
              </a:endParaRPr>
            </a:p>
          </p:txBody>
        </p:sp>
        <p:sp>
          <p:nvSpPr>
            <p:cNvPr id="20" name="テキスト ボックス 19"/>
            <p:cNvSpPr txBox="1"/>
            <p:nvPr/>
          </p:nvSpPr>
          <p:spPr>
            <a:xfrm>
              <a:off x="5361856" y="5304234"/>
              <a:ext cx="5616623" cy="292388"/>
            </a:xfrm>
            <a:prstGeom prst="rect">
              <a:avLst/>
            </a:prstGeom>
            <a:noFill/>
          </p:spPr>
          <p:txBody>
            <a:bodyPr wrap="square" rtlCol="0">
              <a:spAutoFit/>
            </a:bodyPr>
            <a:lstStyle/>
            <a:p>
              <a:r>
                <a:rPr lang="ja-JP" altLang="en-US" sz="1300" dirty="0" smtClean="0">
                  <a:ln>
                    <a:solidFill>
                      <a:schemeClr val="bg1"/>
                    </a:solidFill>
                  </a:ln>
                  <a:solidFill>
                    <a:schemeClr val="bg1"/>
                  </a:solidFill>
                </a:rPr>
                <a:t>佐賀</a:t>
              </a:r>
              <a:r>
                <a:rPr lang="ja-JP" altLang="en-US" sz="1300" dirty="0">
                  <a:ln>
                    <a:solidFill>
                      <a:schemeClr val="bg1"/>
                    </a:solidFill>
                  </a:ln>
                  <a:solidFill>
                    <a:schemeClr val="bg1"/>
                  </a:solidFill>
                </a:rPr>
                <a:t>商工ビル提携駐車場（山木屋駐車場）の提携中止 の</a:t>
              </a:r>
              <a:r>
                <a:rPr lang="ja-JP" altLang="en-US" sz="1300" dirty="0" smtClean="0">
                  <a:ln>
                    <a:solidFill>
                      <a:schemeClr val="bg1"/>
                    </a:solidFill>
                  </a:ln>
                  <a:solidFill>
                    <a:schemeClr val="bg1"/>
                  </a:solidFill>
                </a:rPr>
                <a:t>お知らせ</a:t>
              </a:r>
              <a:endParaRPr kumimoji="1" lang="ja-JP" altLang="en-US" sz="1300" dirty="0">
                <a:ln>
                  <a:solidFill>
                    <a:schemeClr val="bg1"/>
                  </a:solidFill>
                </a:ln>
                <a:solidFill>
                  <a:schemeClr val="bg1"/>
                </a:solidFill>
              </a:endParaRPr>
            </a:p>
          </p:txBody>
        </p:sp>
        <p:sp>
          <p:nvSpPr>
            <p:cNvPr id="17" name="テキスト ボックス 16"/>
            <p:cNvSpPr txBox="1"/>
            <p:nvPr/>
          </p:nvSpPr>
          <p:spPr>
            <a:xfrm>
              <a:off x="5292502" y="5636706"/>
              <a:ext cx="5033639" cy="1708160"/>
            </a:xfrm>
            <a:prstGeom prst="rect">
              <a:avLst/>
            </a:prstGeom>
            <a:noFill/>
          </p:spPr>
          <p:txBody>
            <a:bodyPr wrap="square" rtlCol="0">
              <a:spAutoFit/>
            </a:bodyPr>
            <a:lstStyle/>
            <a:p>
              <a:r>
                <a:rPr lang="ja-JP" altLang="en-US" sz="1100" b="1" dirty="0"/>
                <a:t>山木屋駐車場（佐賀商工ビル南側）は平成</a:t>
              </a:r>
              <a:r>
                <a:rPr lang="en-US" altLang="ja-JP" sz="1100" b="1" dirty="0"/>
                <a:t>27</a:t>
              </a:r>
              <a:r>
                <a:rPr lang="ja-JP" altLang="en-US" sz="1100" b="1" dirty="0"/>
                <a:t>年</a:t>
              </a:r>
              <a:r>
                <a:rPr lang="en-US" altLang="ja-JP" sz="1100" b="1" dirty="0"/>
                <a:t>12</a:t>
              </a:r>
              <a:r>
                <a:rPr lang="ja-JP" altLang="en-US" sz="1100" b="1" dirty="0"/>
                <a:t>月</a:t>
              </a:r>
              <a:r>
                <a:rPr lang="en-US" altLang="ja-JP" sz="1100" b="1" dirty="0"/>
                <a:t>1</a:t>
              </a:r>
              <a:r>
                <a:rPr lang="ja-JP" altLang="en-US" sz="1100" b="1" dirty="0"/>
                <a:t>日から提携駐車場としてのご利用ができなく</a:t>
              </a:r>
              <a:r>
                <a:rPr lang="ja-JP" altLang="en-US" sz="1100" b="1" dirty="0" smtClean="0"/>
                <a:t>なりました。</a:t>
              </a:r>
              <a:r>
                <a:rPr lang="ja-JP" altLang="en-US" sz="1100" b="1" dirty="0"/>
                <a:t>　</a:t>
              </a:r>
            </a:p>
            <a:p>
              <a:r>
                <a:rPr lang="ja-JP" altLang="en-US" sz="1100" b="1" dirty="0"/>
                <a:t>そのため、無料駐車券も</a:t>
              </a:r>
              <a:r>
                <a:rPr lang="ja-JP" altLang="en-US" sz="1100" b="1" u="sng" dirty="0">
                  <a:solidFill>
                    <a:srgbClr val="FF0000"/>
                  </a:solidFill>
                </a:rPr>
                <a:t>使用</a:t>
              </a:r>
              <a:r>
                <a:rPr lang="ja-JP" altLang="en-US" sz="1100" b="1" u="sng" dirty="0" smtClean="0">
                  <a:solidFill>
                    <a:srgbClr val="FF0000"/>
                  </a:solidFill>
                </a:rPr>
                <a:t>できません</a:t>
              </a:r>
              <a:r>
                <a:rPr lang="ja-JP" altLang="en-US" sz="1100" b="1" dirty="0" smtClean="0"/>
                <a:t>ので</a:t>
              </a:r>
              <a:r>
                <a:rPr lang="ja-JP" altLang="en-US" sz="1100" b="1" dirty="0"/>
                <a:t>ご注意ください。</a:t>
              </a:r>
            </a:p>
            <a:p>
              <a:endParaRPr lang="en-US" altLang="ja-JP" sz="1100" dirty="0" smtClean="0"/>
            </a:p>
            <a:p>
              <a:pPr lvl="3"/>
              <a:r>
                <a:rPr lang="ja-JP" altLang="en-US" sz="1100" b="1" dirty="0" smtClean="0"/>
                <a:t>平成</a:t>
              </a:r>
              <a:r>
                <a:rPr lang="en-US" altLang="ja-JP" sz="1100" b="1" dirty="0"/>
                <a:t>27</a:t>
              </a:r>
              <a:r>
                <a:rPr lang="ja-JP" altLang="en-US" sz="1100" b="1" dirty="0"/>
                <a:t>年</a:t>
              </a:r>
              <a:r>
                <a:rPr lang="en-US" altLang="ja-JP" sz="1100" b="1" dirty="0"/>
                <a:t>12</a:t>
              </a:r>
              <a:r>
                <a:rPr lang="ja-JP" altLang="en-US" sz="1100" b="1" dirty="0"/>
                <a:t>月</a:t>
              </a:r>
              <a:r>
                <a:rPr lang="en-US" altLang="ja-JP" sz="1100" b="1" dirty="0"/>
                <a:t>1</a:t>
              </a:r>
              <a:r>
                <a:rPr lang="ja-JP" altLang="en-US" sz="1100" b="1" dirty="0"/>
                <a:t>日以降の佐賀商工ビル駐車場の</a:t>
              </a:r>
              <a:r>
                <a:rPr lang="ja-JP" altLang="en-US" sz="1100" b="1" dirty="0" smtClean="0"/>
                <a:t>ご案内</a:t>
              </a:r>
              <a:endParaRPr lang="en-US" altLang="ja-JP" sz="1100" b="1" dirty="0" smtClean="0"/>
            </a:p>
            <a:p>
              <a:pPr lvl="3"/>
              <a:endParaRPr lang="en-US" altLang="ja-JP" sz="300" b="1" dirty="0" smtClean="0"/>
            </a:p>
            <a:p>
              <a:pPr lvl="3"/>
              <a:r>
                <a:rPr lang="ja-JP" altLang="en-US" sz="11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佐賀商工ビル</a:t>
              </a:r>
              <a:r>
                <a:rPr lang="ja-JP" altLang="en-US" sz="11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駐車場</a:t>
              </a:r>
              <a:r>
                <a:rPr lang="ja-JP" altLang="en-US" sz="11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r>
              <a:br>
                <a:rPr lang="ja-JP" altLang="en-US" sz="11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○唐人南駐車場（提携駐車場）</a:t>
              </a:r>
              <a:br>
                <a:rPr lang="ja-JP" altLang="en-US" sz="11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○アネックス第二駐車場（提携駐車場）</a:t>
              </a:r>
              <a:r>
                <a:rPr lang="ja-JP" altLang="en-US" sz="1100" b="1" u="sng" dirty="0">
                  <a:solidFill>
                    <a:schemeClr val="accent1">
                      <a:lumMod val="75000"/>
                    </a:schemeClr>
                  </a:solidFill>
                </a:rPr>
                <a:t/>
              </a:r>
              <a:br>
                <a:rPr lang="ja-JP" altLang="en-US" sz="1100" b="1" u="sng" dirty="0">
                  <a:solidFill>
                    <a:schemeClr val="accent1">
                      <a:lumMod val="75000"/>
                    </a:schemeClr>
                  </a:solidFill>
                </a:rPr>
              </a:br>
              <a:endParaRPr lang="en-US" altLang="ja-JP" sz="1100" b="1" dirty="0">
                <a:solidFill>
                  <a:schemeClr val="accent1">
                    <a:lumMod val="75000"/>
                  </a:schemeClr>
                </a:solidFill>
              </a:endParaRPr>
            </a:p>
          </p:txBody>
        </p:sp>
        <p:pic>
          <p:nvPicPr>
            <p:cNvPr id="2049" name="Picture 6" descr="illust174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16488" y="6217483"/>
              <a:ext cx="1473994" cy="863761"/>
            </a:xfrm>
            <a:prstGeom prst="rect">
              <a:avLst/>
            </a:prstGeom>
            <a:noFill/>
            <a:extLst>
              <a:ext uri="{909E8E84-426E-40DD-AFC4-6F175D3DCCD1}">
                <a14:hiddenFill xmlns:a14="http://schemas.microsoft.com/office/drawing/2010/main">
                  <a:solidFill>
                    <a:srgbClr val="FFFFFF"/>
                  </a:solidFill>
                </a14:hiddenFill>
              </a:ext>
            </a:extLst>
          </p:spPr>
        </p:pic>
      </p:grpSp>
      <p:sp>
        <p:nvSpPr>
          <p:cNvPr id="49" name="正方形/長方形 48"/>
          <p:cNvSpPr/>
          <p:nvPr/>
        </p:nvSpPr>
        <p:spPr>
          <a:xfrm>
            <a:off x="5338059" y="90060"/>
            <a:ext cx="4968000" cy="36004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5355509" y="45055"/>
            <a:ext cx="4608512" cy="400110"/>
          </a:xfrm>
          <a:prstGeom prst="rect">
            <a:avLst/>
          </a:prstGeom>
          <a:no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手続き</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はお済みですか？追加募集！　</a:t>
            </a:r>
            <a:endParaRPr lang="en-US" altLang="ja-JP" dirty="0" smtClean="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9" name="正方形/長方形 58"/>
          <p:cNvSpPr/>
          <p:nvPr/>
        </p:nvSpPr>
        <p:spPr>
          <a:xfrm>
            <a:off x="10828911" y="6840100"/>
            <a:ext cx="4967758" cy="36004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コネクタ 64"/>
          <p:cNvCxnSpPr/>
          <p:nvPr/>
        </p:nvCxnSpPr>
        <p:spPr>
          <a:xfrm>
            <a:off x="5221288" y="0"/>
            <a:ext cx="0" cy="7200900"/>
          </a:xfrm>
          <a:prstGeom prst="line">
            <a:avLst/>
          </a:prstGeom>
        </p:spPr>
        <p:style>
          <a:lnRef idx="1">
            <a:schemeClr val="accent1"/>
          </a:lnRef>
          <a:fillRef idx="0">
            <a:schemeClr val="accent1"/>
          </a:fillRef>
          <a:effectRef idx="0">
            <a:schemeClr val="accent1"/>
          </a:effectRef>
          <a:fontRef idx="minor">
            <a:schemeClr val="tx1"/>
          </a:fontRef>
        </p:style>
      </p:cxnSp>
      <p:pic>
        <p:nvPicPr>
          <p:cNvPr id="45" name="Picture 5" descr="\\LS-WXLEC8\share\月刊誌（25.4～）\編集用\画像\GUM02_CL02136.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90467" y="4602337"/>
            <a:ext cx="900557" cy="833015"/>
          </a:xfrm>
          <a:prstGeom prst="rect">
            <a:avLst/>
          </a:prstGeom>
          <a:noFill/>
          <a:extLst>
            <a:ext uri="{909E8E84-426E-40DD-AFC4-6F175D3DCCD1}">
              <a14:hiddenFill xmlns:a14="http://schemas.microsoft.com/office/drawing/2010/main">
                <a:solidFill>
                  <a:srgbClr val="FFFFFF"/>
                </a:solidFill>
              </a14:hiddenFill>
            </a:ext>
          </a:extLst>
        </p:spPr>
      </p:pic>
      <p:sp>
        <p:nvSpPr>
          <p:cNvPr id="64" name="テキスト ボックス 63"/>
          <p:cNvSpPr txBox="1"/>
          <p:nvPr/>
        </p:nvSpPr>
        <p:spPr>
          <a:xfrm>
            <a:off x="5293778" y="4455545"/>
            <a:ext cx="5043176" cy="2708434"/>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予約する</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ときは、</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○予約受付可能日時　利用日の前日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時</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まで</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キャンセルまたは会議室の変更をするときは、</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キャンセルまたは会議室変更受付可能日時</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利用日の</a:t>
            </a:r>
            <a:r>
              <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日前の</a:t>
            </a:r>
            <a:r>
              <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時までです</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上記以降にキャンセルする場合は、予約会議室の利用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料金が発生します。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（利用日を含まない）</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上記以降の会議室の変更はできません。新たに会議室を予約して</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いただくことになります。</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≪重要≫利用料金を既に支払っている場合は返金できません。</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会議室の鍵の受け渡しは</a:t>
            </a:r>
            <a:r>
              <a:rPr lang="ja-JP" altLang="en-US" sz="1200" b="1" dirty="0" smtClean="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予約のお時間</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からとなっております。</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準備の</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を含めた予約をお願いします。</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皆</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さま</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が気持ちよくご利用できるよう、ご協力をお願いします。</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テキスト ボックス 65"/>
          <p:cNvSpPr txBox="1"/>
          <p:nvPr/>
        </p:nvSpPr>
        <p:spPr>
          <a:xfrm>
            <a:off x="5265499" y="1146657"/>
            <a:ext cx="5162559" cy="1892826"/>
          </a:xfrm>
          <a:prstGeom prst="rect">
            <a:avLst/>
          </a:prstGeom>
          <a:noFill/>
        </p:spPr>
        <p:txBody>
          <a:bodyPr wrap="square" rtlCol="0">
            <a:spAutoFit/>
          </a:bodyPr>
          <a:lstStyle/>
          <a:p>
            <a:r>
              <a:rPr lang="ja-JP" altLang="en-US" sz="1200" b="1" dirty="0" smtClean="0">
                <a:solidFill>
                  <a:srgbClr val="CC3300"/>
                </a:solidFill>
                <a:latin typeface="メイリオ" panose="020B0604030504040204" pitchFamily="50" charset="-128"/>
                <a:ea typeface="メイリオ" panose="020B0604030504040204" pitchFamily="50" charset="-128"/>
                <a:cs typeface="メイリオ" panose="020B0604030504040204" pitchFamily="50" charset="-128"/>
              </a:rPr>
              <a:t>ロッカー</a:t>
            </a:r>
            <a:r>
              <a:rPr lang="ja-JP" altLang="en-US" sz="1100" dirty="0" smtClean="0">
                <a:solidFill>
                  <a:srgbClr val="CC33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活動</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に必要な事務用品等の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保管ができます。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利用料金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（中）月額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300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（小）月額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円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月中に</a:t>
            </a:r>
            <a:r>
              <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年分を入金頂ける場合、</a:t>
            </a:r>
            <a:r>
              <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割引き</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rgbClr val="FF3399"/>
                </a:solidFill>
                <a:latin typeface="メイリオ" panose="020B0604030504040204" pitchFamily="50" charset="-128"/>
                <a:ea typeface="メイリオ" panose="020B0604030504040204" pitchFamily="50" charset="-128"/>
                <a:cs typeface="メイリオ" panose="020B0604030504040204" pitchFamily="50" charset="-128"/>
              </a:rPr>
              <a:t>レターケース</a:t>
            </a:r>
            <a:r>
              <a:rPr lang="ja-JP" altLang="en-US" sz="1100" dirty="0" smtClean="0">
                <a:solidFill>
                  <a:srgbClr val="FF3399"/>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団体の情報交換のほか、団体住所として郵便物の受け取りにも　　　　　</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ｇｇｇｇｇｇｇ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利用できます。</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無料</a:t>
            </a:r>
            <a:endPar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申し込みに</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ついて</a:t>
            </a:r>
            <a:endPar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○申込方法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市民活動プラザ案内で配布している申込用紙に</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必要事項を</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記入の　　　　</a:t>
            </a:r>
            <a:r>
              <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ｇｇｇｇｇ</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お</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上、プラザ</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窓口まで直接ご提出ください。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○申込要件</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佐賀市市民活動</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プラザ「</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利用登録団体」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登録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されている</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市民</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活動</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団体　</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未登録の団体は事前に登録が必要です。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p:cNvSpPr txBox="1"/>
          <p:nvPr/>
        </p:nvSpPr>
        <p:spPr>
          <a:xfrm>
            <a:off x="6300650" y="3036867"/>
            <a:ext cx="2877220" cy="738664"/>
          </a:xfrm>
          <a:prstGeom prst="rect">
            <a:avLst/>
          </a:prstGeom>
          <a:noFill/>
        </p:spPr>
        <p:txBody>
          <a:bodyPr wrap="square" rtlCol="0">
            <a:spAutoFit/>
          </a:bodyPr>
          <a:lstStyle/>
          <a:p>
            <a:pPr algn="ctr"/>
            <a:r>
              <a:rPr lang="ja-JP" altLang="en-US" sz="1400" dirty="0" smtClean="0">
                <a:solidFill>
                  <a:schemeClr val="accent6">
                    <a:lumMod val="75000"/>
                  </a:schemeClr>
                </a:solidFill>
                <a:latin typeface="HG創英角ｺﾞｼｯｸUB" panose="020B0909000000000000" pitchFamily="49" charset="-128"/>
                <a:ea typeface="HG創英角ｺﾞｼｯｸUB" panose="020B0909000000000000" pitchFamily="49" charset="-128"/>
              </a:rPr>
              <a:t>募集</a:t>
            </a:r>
            <a:r>
              <a:rPr lang="ja-JP" altLang="en-US" sz="1400" dirty="0">
                <a:solidFill>
                  <a:schemeClr val="accent6">
                    <a:lumMod val="75000"/>
                  </a:schemeClr>
                </a:solidFill>
                <a:latin typeface="HG創英角ｺﾞｼｯｸUB" panose="020B0909000000000000" pitchFamily="49" charset="-128"/>
                <a:ea typeface="HG創英角ｺﾞｼｯｸUB" panose="020B0909000000000000" pitchFamily="49" charset="-128"/>
              </a:rPr>
              <a:t>要項や申込用紙</a:t>
            </a:r>
            <a:r>
              <a:rPr lang="ja-JP" altLang="en-US" sz="1400" dirty="0" smtClean="0">
                <a:solidFill>
                  <a:schemeClr val="accent6">
                    <a:lumMod val="75000"/>
                  </a:schemeClr>
                </a:solidFill>
                <a:latin typeface="HG創英角ｺﾞｼｯｸUB" panose="020B0909000000000000" pitchFamily="49" charset="-128"/>
                <a:ea typeface="HG創英角ｺﾞｼｯｸUB" panose="020B0909000000000000" pitchFamily="49" charset="-128"/>
              </a:rPr>
              <a:t>は</a:t>
            </a:r>
            <a:endParaRPr lang="en-US" altLang="ja-JP" sz="1400" dirty="0" smtClean="0">
              <a:solidFill>
                <a:schemeClr val="accent6">
                  <a:lumMod val="75000"/>
                </a:schemeClr>
              </a:solidFill>
              <a:latin typeface="HG創英角ｺﾞｼｯｸUB" panose="020B0909000000000000" pitchFamily="49" charset="-128"/>
              <a:ea typeface="HG創英角ｺﾞｼｯｸUB" panose="020B0909000000000000" pitchFamily="49" charset="-128"/>
            </a:endParaRPr>
          </a:p>
          <a:p>
            <a:pPr algn="ctr"/>
            <a:r>
              <a:rPr lang="ja-JP" altLang="en-US" sz="1400" dirty="0" smtClean="0">
                <a:solidFill>
                  <a:schemeClr val="accent6">
                    <a:lumMod val="75000"/>
                  </a:schemeClr>
                </a:solidFill>
                <a:latin typeface="HG創英角ｺﾞｼｯｸUB" panose="020B0909000000000000" pitchFamily="49" charset="-128"/>
                <a:ea typeface="HG創英角ｺﾞｼｯｸUB" panose="020B0909000000000000" pitchFamily="49" charset="-128"/>
              </a:rPr>
              <a:t>プラザ</a:t>
            </a:r>
            <a:r>
              <a:rPr lang="ja-JP" altLang="en-US" sz="1400" dirty="0">
                <a:solidFill>
                  <a:schemeClr val="accent6">
                    <a:lumMod val="75000"/>
                  </a:schemeClr>
                </a:solidFill>
                <a:latin typeface="HG創英角ｺﾞｼｯｸUB" panose="020B0909000000000000" pitchFamily="49" charset="-128"/>
                <a:ea typeface="HG創英角ｺﾞｼｯｸUB" panose="020B0909000000000000" pitchFamily="49" charset="-128"/>
              </a:rPr>
              <a:t>受付に準備して</a:t>
            </a:r>
            <a:r>
              <a:rPr lang="ja-JP" altLang="en-US" sz="1400" dirty="0" smtClean="0">
                <a:solidFill>
                  <a:schemeClr val="accent6">
                    <a:lumMod val="75000"/>
                  </a:schemeClr>
                </a:solidFill>
                <a:latin typeface="HG創英角ｺﾞｼｯｸUB" panose="020B0909000000000000" pitchFamily="49" charset="-128"/>
                <a:ea typeface="HG創英角ｺﾞｼｯｸUB" panose="020B0909000000000000" pitchFamily="49" charset="-128"/>
              </a:rPr>
              <a:t>おります。</a:t>
            </a:r>
            <a:endParaRPr lang="en-US" altLang="ja-JP" sz="1400" dirty="0" smtClean="0">
              <a:solidFill>
                <a:schemeClr val="accent6">
                  <a:lumMod val="75000"/>
                </a:schemeClr>
              </a:solidFill>
              <a:latin typeface="HG創英角ｺﾞｼｯｸUB" panose="020B0909000000000000" pitchFamily="49" charset="-128"/>
              <a:ea typeface="HG創英角ｺﾞｼｯｸUB" panose="020B0909000000000000" pitchFamily="49" charset="-128"/>
            </a:endParaRPr>
          </a:p>
          <a:p>
            <a:pPr algn="ctr"/>
            <a:r>
              <a:rPr kumimoji="1" lang="ja-JP" altLang="en-US" sz="1400" dirty="0" smtClean="0">
                <a:solidFill>
                  <a:schemeClr val="accent6">
                    <a:lumMod val="75000"/>
                  </a:schemeClr>
                </a:solidFill>
                <a:latin typeface="HG創英角ｺﾞｼｯｸUB" panose="020B0909000000000000" pitchFamily="49" charset="-128"/>
                <a:ea typeface="HG創英角ｺﾞｼｯｸUB" panose="020B0909000000000000" pitchFamily="49" charset="-128"/>
              </a:rPr>
              <a:t>詳しくはプラザ窓口までどうぞ。</a:t>
            </a:r>
            <a:endParaRPr kumimoji="1" lang="ja-JP" altLang="en-US" sz="1400" dirty="0">
              <a:solidFill>
                <a:schemeClr val="accent6">
                  <a:lumMod val="75000"/>
                </a:schemeClr>
              </a:solidFill>
              <a:latin typeface="HG創英角ｺﾞｼｯｸUB" panose="020B0909000000000000" pitchFamily="49" charset="-128"/>
              <a:ea typeface="HG創英角ｺﾞｼｯｸUB" panose="020B0909000000000000" pitchFamily="49" charset="-128"/>
            </a:endParaRPr>
          </a:p>
        </p:txBody>
      </p:sp>
      <p:pic>
        <p:nvPicPr>
          <p:cNvPr id="68" name="Picture 5" descr="\\LS-WXLEC8\share\月刊誌（25.4～）\編集用\画像\4月\illust739_thumb.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25939" y="3015385"/>
            <a:ext cx="855095" cy="965800"/>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11" descr="\\LS-WXLEC8\share\月刊誌（25.4～）\編集用\画像\4月\illust753.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54007" y="3150400"/>
            <a:ext cx="811592" cy="801763"/>
          </a:xfrm>
          <a:prstGeom prst="rect">
            <a:avLst/>
          </a:prstGeom>
          <a:noFill/>
          <a:extLst>
            <a:ext uri="{909E8E84-426E-40DD-AFC4-6F175D3DCCD1}">
              <a14:hiddenFill xmlns:a14="http://schemas.microsoft.com/office/drawing/2010/main">
                <a:solidFill>
                  <a:srgbClr val="FFFFFF"/>
                </a:solidFill>
              </a14:hiddenFill>
            </a:ext>
          </a:extLst>
        </p:spPr>
      </p:pic>
      <p:sp>
        <p:nvSpPr>
          <p:cNvPr id="70" name="テキスト ボックス 69"/>
          <p:cNvSpPr txBox="1"/>
          <p:nvPr/>
        </p:nvSpPr>
        <p:spPr>
          <a:xfrm>
            <a:off x="8820894" y="831622"/>
            <a:ext cx="1471056" cy="553998"/>
          </a:xfrm>
          <a:prstGeom prst="rect">
            <a:avLst/>
          </a:prstGeom>
          <a:noFill/>
          <a:ln w="12700">
            <a:solidFill>
              <a:srgbClr val="FF0000"/>
            </a:solidFill>
          </a:ln>
        </p:spPr>
        <p:txBody>
          <a:bodyPr wrap="square" rtlCol="0">
            <a:spAutoFit/>
          </a:bodyPr>
          <a:lstStyle/>
          <a:p>
            <a:pPr algn="ctr"/>
            <a:r>
              <a:rPr kumimoji="1" lang="ja-JP" altLang="en-US" sz="1500" dirty="0" smtClean="0">
                <a:solidFill>
                  <a:srgbClr val="FF0000"/>
                </a:solidFill>
                <a:latin typeface="HGP創英角ﾎﾟｯﾌﾟ体" panose="040B0A00000000000000" pitchFamily="50" charset="-128"/>
                <a:ea typeface="HGP創英角ﾎﾟｯﾌﾟ体" panose="040B0A00000000000000" pitchFamily="50" charset="-128"/>
              </a:rPr>
              <a:t>まだ間に合う！</a:t>
            </a:r>
            <a:endParaRPr kumimoji="1" lang="en-US" altLang="ja-JP" sz="1500" dirty="0" smtClean="0">
              <a:solidFill>
                <a:srgbClr val="FF0000"/>
              </a:solidFill>
              <a:latin typeface="HGP創英角ﾎﾟｯﾌﾟ体" panose="040B0A00000000000000" pitchFamily="50" charset="-128"/>
              <a:ea typeface="HGP創英角ﾎﾟｯﾌﾟ体" panose="040B0A00000000000000" pitchFamily="50" charset="-128"/>
            </a:endParaRPr>
          </a:p>
          <a:p>
            <a:pPr algn="ctr"/>
            <a:r>
              <a:rPr kumimoji="1" lang="ja-JP" altLang="en-US" sz="1500" dirty="0" smtClean="0">
                <a:solidFill>
                  <a:srgbClr val="FF0000"/>
                </a:solidFill>
                <a:latin typeface="HGP創英角ﾎﾟｯﾌﾟ体" panose="040B0A00000000000000" pitchFamily="50" charset="-128"/>
                <a:ea typeface="HGP創英角ﾎﾟｯﾌﾟ体" panose="040B0A00000000000000" pitchFamily="50" charset="-128"/>
              </a:rPr>
              <a:t>先着順</a:t>
            </a:r>
            <a:r>
              <a:rPr kumimoji="1" lang="en-US" altLang="ja-JP" sz="1500" dirty="0" smtClean="0">
                <a:solidFill>
                  <a:srgbClr val="FF0000"/>
                </a:solidFill>
                <a:latin typeface="HGP創英角ﾎﾟｯﾌﾟ体" panose="040B0A00000000000000" pitchFamily="50" charset="-128"/>
                <a:ea typeface="HGP創英角ﾎﾟｯﾌﾟ体" panose="040B0A00000000000000" pitchFamily="50" charset="-128"/>
              </a:rPr>
              <a:t>!</a:t>
            </a:r>
            <a:r>
              <a:rPr kumimoji="1" lang="ja-JP" altLang="en-US" sz="1500" dirty="0" smtClean="0">
                <a:solidFill>
                  <a:srgbClr val="FF0000"/>
                </a:solidFill>
                <a:latin typeface="HGP創英角ﾎﾟｯﾌﾟ体" panose="040B0A00000000000000" pitchFamily="50" charset="-128"/>
                <a:ea typeface="HGP創英角ﾎﾟｯﾌﾟ体" panose="040B0A00000000000000" pitchFamily="50" charset="-128"/>
              </a:rPr>
              <a:t>！</a:t>
            </a:r>
            <a:endParaRPr kumimoji="1" lang="ja-JP" altLang="en-US" sz="15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71" name="テキスト ボックス 70"/>
          <p:cNvSpPr txBox="1"/>
          <p:nvPr/>
        </p:nvSpPr>
        <p:spPr>
          <a:xfrm>
            <a:off x="6753789" y="3801952"/>
            <a:ext cx="1941312" cy="215444"/>
          </a:xfrm>
          <a:prstGeom prst="rect">
            <a:avLst/>
          </a:prstGeom>
          <a:noFill/>
        </p:spPr>
        <p:txBody>
          <a:bodyPr wrap="square" rtlCol="0">
            <a:spAutoFit/>
          </a:bodyPr>
          <a:lstStyle/>
          <a:p>
            <a:pPr algn="ctr"/>
            <a:r>
              <a:rPr lang="en-US" altLang="ja-JP" sz="800" b="1" dirty="0" smtClean="0">
                <a:latin typeface="HG丸ｺﾞｼｯｸM-PRO" panose="020F0600000000000000" pitchFamily="50" charset="-128"/>
                <a:ea typeface="HG丸ｺﾞｼｯｸM-PRO" panose="020F0600000000000000" pitchFamily="50" charset="-128"/>
              </a:rPr>
              <a:t>※H28</a:t>
            </a:r>
            <a:r>
              <a:rPr lang="ja-JP" altLang="en-US" sz="800" b="1" dirty="0" smtClean="0">
                <a:latin typeface="HG丸ｺﾞｼｯｸM-PRO" panose="020F0600000000000000" pitchFamily="50" charset="-128"/>
                <a:ea typeface="HG丸ｺﾞｼｯｸM-PRO" panose="020F0600000000000000" pitchFamily="50" charset="-128"/>
              </a:rPr>
              <a:t>年</a:t>
            </a:r>
            <a:r>
              <a:rPr lang="en-US" altLang="ja-JP" sz="800" b="1" dirty="0" smtClean="0">
                <a:latin typeface="HG丸ｺﾞｼｯｸM-PRO" panose="020F0600000000000000" pitchFamily="50" charset="-128"/>
                <a:ea typeface="HG丸ｺﾞｼｯｸM-PRO" panose="020F0600000000000000" pitchFamily="50" charset="-128"/>
              </a:rPr>
              <a:t>3</a:t>
            </a:r>
            <a:r>
              <a:rPr lang="ja-JP" altLang="en-US" sz="800" b="1" dirty="0" smtClean="0">
                <a:latin typeface="HG丸ｺﾞｼｯｸM-PRO" panose="020F0600000000000000" pitchFamily="50" charset="-128"/>
                <a:ea typeface="HG丸ｺﾞｼｯｸM-PRO" panose="020F0600000000000000" pitchFamily="50" charset="-128"/>
              </a:rPr>
              <a:t>月末現在。</a:t>
            </a:r>
            <a:endParaRPr lang="en-US" altLang="ja-JP" sz="800" b="1"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5284245" y="533427"/>
            <a:ext cx="4095455" cy="523220"/>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申込みを忘れた、申込み期限以内に利用するか</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話し合いがまとまらなかった団体に朗報♡</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5293778" y="4095505"/>
            <a:ext cx="4967758" cy="36004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5355509" y="4050500"/>
            <a:ext cx="4932049" cy="400110"/>
          </a:xfrm>
          <a:prstGeom prst="rect">
            <a:avLst/>
          </a:prstGeom>
          <a:noFill/>
        </p:spPr>
        <p:txBody>
          <a:bodyPr wrap="square" rtlCol="0">
            <a:spAutoFit/>
          </a:bodyPr>
          <a:lstStyle/>
          <a:p>
            <a:r>
              <a:rPr lang="ja-JP" altLang="en-US" b="1" dirty="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プラザからのお願い♪</a:t>
            </a:r>
            <a:r>
              <a:rPr lang="ja-JP" altLang="en-US" sz="1200" b="1" dirty="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（会議室利用）</a:t>
            </a:r>
            <a:endParaRPr lang="en-US" altLang="ja-JP" sz="1200" b="1" dirty="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9" name="テキスト ボックス 8"/>
          <p:cNvSpPr txBox="1"/>
          <p:nvPr/>
        </p:nvSpPr>
        <p:spPr>
          <a:xfrm>
            <a:off x="-86" y="5715685"/>
            <a:ext cx="4295796" cy="1384995"/>
          </a:xfrm>
          <a:prstGeom prst="rect">
            <a:avLst/>
          </a:prstGeom>
          <a:noFill/>
        </p:spPr>
        <p:txBody>
          <a:bodyPr wrap="square" rtlCol="0">
            <a:spAutoFit/>
          </a:bodyPr>
          <a:lstStyle/>
          <a:p>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☆講師　消費者庁消費者制度課長　加納　克利</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氏</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主催・問合せ先</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法人佐賀消費者フォーラム</a:t>
            </a:r>
            <a:b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TEL/FAX:0952-37-9839</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メールアドレス</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hlinkClick r:id="rId8"/>
              </a:rPr>
              <a:t>scf@forest.ocn.ne.jp</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ホームページ</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hlinkClick r:id="rId9"/>
              </a:rPr>
              <a:t>http://www.saga-consumersforum.or.jp</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89924" y="90060"/>
            <a:ext cx="4968000" cy="360040"/>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79588" y="45055"/>
            <a:ext cx="4608512" cy="400110"/>
          </a:xfrm>
          <a:prstGeom prst="rect">
            <a:avLst/>
          </a:prstGeom>
          <a:no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唐人南パーキング無料キャンペーン！　</a:t>
            </a:r>
            <a:endParaRPr lang="en-US" altLang="ja-JP" dirty="0" smtClean="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 name="爆発 2 10"/>
          <p:cNvSpPr/>
          <p:nvPr/>
        </p:nvSpPr>
        <p:spPr>
          <a:xfrm rot="19692455" flipH="1">
            <a:off x="43307" y="337673"/>
            <a:ext cx="2082457" cy="1612018"/>
          </a:xfrm>
          <a:prstGeom prst="irregularSeal2">
            <a:avLst/>
          </a:prstGeom>
          <a:gradFill flip="none" rotWithShape="1">
            <a:gsLst>
              <a:gs pos="0">
                <a:schemeClr val="bg1"/>
              </a:gs>
              <a:gs pos="38000">
                <a:srgbClr val="FF6F6F"/>
              </a:gs>
              <a:gs pos="70000">
                <a:srgbClr val="FF0000"/>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10918921" y="72058"/>
            <a:ext cx="4967758" cy="360040"/>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テキスト ボックス 52"/>
          <p:cNvSpPr txBox="1"/>
          <p:nvPr/>
        </p:nvSpPr>
        <p:spPr>
          <a:xfrm>
            <a:off x="10937177" y="72058"/>
            <a:ext cx="4013398" cy="400110"/>
          </a:xfrm>
          <a:prstGeom prst="rect">
            <a:avLst/>
          </a:prstGeom>
          <a:noFill/>
        </p:spPr>
        <p:txBody>
          <a:bodyPr wrap="square" rtlCol="0">
            <a:spAutoFit/>
          </a:bodyP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プラザからのお知らせ</a:t>
            </a:r>
            <a:r>
              <a:rPr lang="ja-JP" altLang="en-US" sz="1600" b="1" dirty="0">
                <a:solidFill>
                  <a:schemeClr val="bg1"/>
                </a:solidFill>
              </a:rPr>
              <a:t>　</a:t>
            </a:r>
            <a:endParaRPr kumimoji="1" lang="ja-JP" altLang="en-US" sz="1600" b="1" dirty="0">
              <a:solidFill>
                <a:schemeClr val="bg1"/>
              </a:solidFill>
            </a:endParaRPr>
          </a:p>
        </p:txBody>
      </p:sp>
      <p:sp>
        <p:nvSpPr>
          <p:cNvPr id="54" name="テキスト ボックス 53"/>
          <p:cNvSpPr txBox="1"/>
          <p:nvPr/>
        </p:nvSpPr>
        <p:spPr>
          <a:xfrm>
            <a:off x="1980134" y="488715"/>
            <a:ext cx="3285365" cy="1446550"/>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～市民活動登録団体限定～</a:t>
            </a:r>
            <a:endParaRPr lang="en-US" altLang="ja-JP" sz="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通常、フロア利用者は原則無料駐車券</a:t>
            </a:r>
            <a:r>
              <a:rPr kumimoji="1"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枚ですが、</a:t>
            </a:r>
            <a:endParaRPr kumimoji="1"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下記の条件をすべて満たす方には無料駐車券の</a:t>
            </a:r>
            <a:endParaRPr kumimoji="1"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発行時間を延長します。</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最大</a:t>
            </a:r>
            <a:r>
              <a:rPr kumimoji="1"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時間分</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55"/>
          <p:cNvSpPr txBox="1"/>
          <p:nvPr/>
        </p:nvSpPr>
        <p:spPr>
          <a:xfrm>
            <a:off x="1926919" y="1978526"/>
            <a:ext cx="3889562" cy="1261884"/>
          </a:xfrm>
          <a:prstGeom prst="rect">
            <a:avLst/>
          </a:prstGeom>
          <a:noFill/>
        </p:spPr>
        <p:txBody>
          <a:bodyPr wrap="square" rtlCol="0">
            <a:spAutoFit/>
          </a:bodyPr>
          <a:lstStyle/>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①唐人南パーキング利用者</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②佐賀市市民活動プラザ利用登録団体</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③当日のアンケート回答</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④フロアでの市民活動会議もしくは</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ワーキングルームで印刷作業を行う団体</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 b="1"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会議室・パソコン利用は対象外です。</a:t>
            </a:r>
            <a:endParaRPr lang="en-US" altLang="ja-JP" sz="12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7" name="図 5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13516438" y="4201974"/>
            <a:ext cx="2057960" cy="800726"/>
          </a:xfrm>
          <a:prstGeom prst="rect">
            <a:avLst/>
          </a:prstGeom>
        </p:spPr>
      </p:pic>
      <p:sp>
        <p:nvSpPr>
          <p:cNvPr id="63" name="テキスト ボックス 62"/>
          <p:cNvSpPr txBox="1"/>
          <p:nvPr/>
        </p:nvSpPr>
        <p:spPr>
          <a:xfrm>
            <a:off x="2073516" y="800848"/>
            <a:ext cx="3462013" cy="369332"/>
          </a:xfrm>
          <a:prstGeom prst="rect">
            <a:avLst/>
          </a:prstGeom>
          <a:noFill/>
        </p:spPr>
        <p:txBody>
          <a:bodyPr wrap="square" rtlCol="0">
            <a:spAutoFit/>
          </a:bodyPr>
          <a:lstStyle/>
          <a:p>
            <a:r>
              <a:rPr lang="ja-JP" altLang="en-US" sz="1800" b="1" dirty="0">
                <a:solidFill>
                  <a:srgbClr val="FF0066"/>
                </a:solidFill>
                <a:latin typeface="HGP創英角ﾎﾟｯﾌﾟ体" panose="040B0A00000000000000" pitchFamily="50" charset="-128"/>
                <a:ea typeface="HGP創英角ﾎﾟｯﾌﾟ体" panose="040B0A00000000000000" pitchFamily="50" charset="-128"/>
                <a:cs typeface="メイリオ" panose="020B0604030504040204" pitchFamily="50" charset="-128"/>
              </a:rPr>
              <a:t>フロア利用促進</a:t>
            </a:r>
            <a:r>
              <a:rPr lang="ja-JP" altLang="en-US" sz="1800" b="1" dirty="0" smtClean="0">
                <a:solidFill>
                  <a:srgbClr val="FF0066"/>
                </a:solidFill>
                <a:latin typeface="HGP創英角ﾎﾟｯﾌﾟ体" panose="040B0A00000000000000" pitchFamily="50" charset="-128"/>
                <a:ea typeface="HGP創英角ﾎﾟｯﾌﾟ体" panose="040B0A00000000000000" pitchFamily="50" charset="-128"/>
                <a:cs typeface="メイリオ" panose="020B0604030504040204" pitchFamily="50" charset="-128"/>
              </a:rPr>
              <a:t>キャンペーン！</a:t>
            </a:r>
            <a:endParaRPr lang="en-US" altLang="ja-JP" sz="1800" b="1" dirty="0">
              <a:solidFill>
                <a:srgbClr val="FF0066"/>
              </a:solidFill>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p:txBody>
      </p:sp>
      <p:sp>
        <p:nvSpPr>
          <p:cNvPr id="12" name="テキスト ボックス 11"/>
          <p:cNvSpPr txBox="1"/>
          <p:nvPr/>
        </p:nvSpPr>
        <p:spPr>
          <a:xfrm rot="20246648">
            <a:off x="328381" y="621448"/>
            <a:ext cx="1256946" cy="646331"/>
          </a:xfrm>
          <a:prstGeom prst="rect">
            <a:avLst/>
          </a:prstGeom>
          <a:noFill/>
        </p:spPr>
        <p:txBody>
          <a:bodyPr wrap="square" rtlCol="0">
            <a:spAutoFit/>
          </a:bodyPr>
          <a:lstStyle/>
          <a:p>
            <a:pPr algn="r"/>
            <a:r>
              <a:rPr kumimoji="1" lang="ja-JP" altLang="en-US" sz="3600" b="1" dirty="0" smtClean="0">
                <a:latin typeface="HGP行書体" panose="03000600000000000000" pitchFamily="66" charset="-128"/>
                <a:ea typeface="HGP行書体" panose="03000600000000000000" pitchFamily="66" charset="-128"/>
                <a:cs typeface="ZWAdobeF" pitchFamily="2" charset="0"/>
              </a:rPr>
              <a:t>延長</a:t>
            </a:r>
            <a:endParaRPr kumimoji="1" lang="ja-JP" altLang="en-US" sz="3600" b="1" dirty="0">
              <a:latin typeface="HGP行書体" panose="03000600000000000000" pitchFamily="66" charset="-128"/>
              <a:ea typeface="HGP行書体" panose="03000600000000000000" pitchFamily="66" charset="-128"/>
              <a:cs typeface="ZWAdobeF" pitchFamily="2" charset="0"/>
            </a:endParaRPr>
          </a:p>
        </p:txBody>
      </p:sp>
      <p:sp>
        <p:nvSpPr>
          <p:cNvPr id="13" name="テキスト ボックス 12"/>
          <p:cNvSpPr txBox="1"/>
          <p:nvPr/>
        </p:nvSpPr>
        <p:spPr>
          <a:xfrm rot="20235461">
            <a:off x="938864" y="920265"/>
            <a:ext cx="1459436" cy="523220"/>
          </a:xfrm>
          <a:prstGeom prst="rect">
            <a:avLst/>
          </a:prstGeom>
          <a:noFill/>
        </p:spPr>
        <p:txBody>
          <a:bodyPr wrap="square" rtlCol="0">
            <a:spAutoFit/>
          </a:bodyPr>
          <a:lstStyle/>
          <a:p>
            <a:r>
              <a:rPr lang="ja-JP" altLang="en-US" sz="2800" b="1" dirty="0">
                <a:latin typeface="HGP行書体" panose="03000600000000000000" pitchFamily="66" charset="-128"/>
                <a:ea typeface="HGP行書体" panose="03000600000000000000" pitchFamily="66" charset="-128"/>
                <a:cs typeface="ZWAdobeF" pitchFamily="2" charset="0"/>
              </a:rPr>
              <a:t>決定！</a:t>
            </a:r>
            <a:endParaRPr kumimoji="1" lang="ja-JP" altLang="en-US" sz="2800" dirty="0"/>
          </a:p>
        </p:txBody>
      </p:sp>
      <p:sp>
        <p:nvSpPr>
          <p:cNvPr id="51" name="角丸四角形 50"/>
          <p:cNvSpPr/>
          <p:nvPr/>
        </p:nvSpPr>
        <p:spPr>
          <a:xfrm>
            <a:off x="1845119" y="1935265"/>
            <a:ext cx="3231937" cy="1233616"/>
          </a:xfrm>
          <a:prstGeom prst="roundRect">
            <a:avLst/>
          </a:prstGeom>
          <a:no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2" name="図 7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12534" y="1800250"/>
            <a:ext cx="1270940" cy="1440160"/>
          </a:xfrm>
          <a:prstGeom prst="rect">
            <a:avLst/>
          </a:prstGeom>
        </p:spPr>
      </p:pic>
      <p:grpSp>
        <p:nvGrpSpPr>
          <p:cNvPr id="22" name="グループ化 21"/>
          <p:cNvGrpSpPr/>
          <p:nvPr/>
        </p:nvGrpSpPr>
        <p:grpSpPr>
          <a:xfrm>
            <a:off x="189100" y="1526030"/>
            <a:ext cx="980944" cy="859285"/>
            <a:chOff x="162484" y="1571035"/>
            <a:chExt cx="980944" cy="859285"/>
          </a:xfrm>
        </p:grpSpPr>
        <p:pic>
          <p:nvPicPr>
            <p:cNvPr id="55" name="図 5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20403987">
              <a:off x="162484" y="1873518"/>
              <a:ext cx="794653" cy="556802"/>
            </a:xfrm>
            <a:prstGeom prst="rect">
              <a:avLst/>
            </a:prstGeom>
          </p:spPr>
        </p:pic>
        <p:pic>
          <p:nvPicPr>
            <p:cNvPr id="60" name="図 5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20403987">
              <a:off x="244115" y="1757917"/>
              <a:ext cx="794653" cy="556802"/>
            </a:xfrm>
            <a:prstGeom prst="rect">
              <a:avLst/>
            </a:prstGeom>
          </p:spPr>
        </p:pic>
        <p:pic>
          <p:nvPicPr>
            <p:cNvPr id="61" name="図 6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20403987">
              <a:off x="296445" y="1673767"/>
              <a:ext cx="794653" cy="556802"/>
            </a:xfrm>
            <a:prstGeom prst="rect">
              <a:avLst/>
            </a:prstGeom>
          </p:spPr>
        </p:pic>
        <p:pic>
          <p:nvPicPr>
            <p:cNvPr id="62" name="図 6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20403987">
              <a:off x="348775" y="1571035"/>
              <a:ext cx="794653" cy="556802"/>
            </a:xfrm>
            <a:prstGeom prst="rect">
              <a:avLst/>
            </a:prstGeom>
          </p:spPr>
        </p:pic>
      </p:grpSp>
      <p:sp>
        <p:nvSpPr>
          <p:cNvPr id="48" name="テキスト ボックス 47"/>
          <p:cNvSpPr txBox="1"/>
          <p:nvPr/>
        </p:nvSpPr>
        <p:spPr>
          <a:xfrm>
            <a:off x="69800" y="3297227"/>
            <a:ext cx="4932049" cy="400110"/>
          </a:xfrm>
          <a:prstGeom prst="rect">
            <a:avLst/>
          </a:prstGeom>
          <a:no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市民活動団体からのお知らせ</a:t>
            </a:r>
            <a:endParaRPr lang="en-US" altLang="ja-JP" sz="1200" dirty="0" smtClean="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696635" y="4230520"/>
            <a:ext cx="1433849" cy="2025225"/>
          </a:xfrm>
          <a:prstGeom prst="rect">
            <a:avLst/>
          </a:prstGeom>
        </p:spPr>
      </p:pic>
      <p:sp>
        <p:nvSpPr>
          <p:cNvPr id="5" name="テキスト ボックス 4"/>
          <p:cNvSpPr txBox="1"/>
          <p:nvPr/>
        </p:nvSpPr>
        <p:spPr>
          <a:xfrm>
            <a:off x="179934" y="3797310"/>
            <a:ext cx="3402526" cy="523220"/>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法人佐賀消費者フォーラム </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適格</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消費者団体認定 記念報告会</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170629" y="5040610"/>
            <a:ext cx="2399872" cy="861774"/>
          </a:xfrm>
          <a:prstGeom prst="rect">
            <a:avLst/>
          </a:prstGeom>
          <a:noFill/>
          <a:ln>
            <a:noFill/>
          </a:ln>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日時</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日（土）　</a:t>
            </a:r>
            <a:b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30~15</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（開場</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b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会場</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佐賀商工ビル </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階</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大会議室</a:t>
            </a:r>
            <a:endParaRPr kumimoji="1" lang="ja-JP" altLang="en-US" sz="1000" dirty="0"/>
          </a:p>
        </p:txBody>
      </p:sp>
      <p:sp>
        <p:nvSpPr>
          <p:cNvPr id="18" name="テキスト ボックス 17"/>
          <p:cNvSpPr txBox="1"/>
          <p:nvPr/>
        </p:nvSpPr>
        <p:spPr>
          <a:xfrm>
            <a:off x="2340174" y="5040610"/>
            <a:ext cx="1890210"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定員</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120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名</a:t>
            </a:r>
            <a:b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参加費</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無料</a:t>
            </a:r>
            <a:endParaRPr lang="ja-JP" altLang="en-US" sz="1050" dirty="0"/>
          </a:p>
        </p:txBody>
      </p:sp>
      <p:sp>
        <p:nvSpPr>
          <p:cNvPr id="19" name="角丸四角形 18"/>
          <p:cNvSpPr/>
          <p:nvPr/>
        </p:nvSpPr>
        <p:spPr>
          <a:xfrm>
            <a:off x="140091" y="5002700"/>
            <a:ext cx="3317020" cy="1118030"/>
          </a:xfrm>
          <a:prstGeom prst="roundRect">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22481" y="4320530"/>
            <a:ext cx="4072888" cy="600164"/>
          </a:xfrm>
          <a:prstGeom prst="rect">
            <a:avLst/>
          </a:prstGeom>
          <a:noFill/>
        </p:spPr>
        <p:txBody>
          <a:bodyPr wrap="square" rtlCol="0">
            <a:spAutoFit/>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法人佐賀消費者フォーラムは、今年</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日に</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内閣総理大臣より適格消費者団体として認定されました。</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それを記念して、報告会を開催いたします</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56207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25002</TotalTime>
  <Words>589</Words>
  <Application>Microsoft Office PowerPoint</Application>
  <PresentationFormat>ユーザー設定</PresentationFormat>
  <Paragraphs>131</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cso-hamano</dc:creator>
  <cp:lastModifiedBy>yukia</cp:lastModifiedBy>
  <cp:revision>1346</cp:revision>
  <cp:lastPrinted>2016-03-28T03:19:58Z</cp:lastPrinted>
  <dcterms:created xsi:type="dcterms:W3CDTF">2013-05-27T23:48:26Z</dcterms:created>
  <dcterms:modified xsi:type="dcterms:W3CDTF">2016-03-28T06:53:19Z</dcterms:modified>
</cp:coreProperties>
</file>